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50" r:id="rId3"/>
    <p:sldId id="338" r:id="rId4"/>
    <p:sldId id="270" r:id="rId5"/>
    <p:sldId id="351" r:id="rId6"/>
    <p:sldId id="257" r:id="rId7"/>
    <p:sldId id="259" r:id="rId8"/>
    <p:sldId id="261" r:id="rId9"/>
    <p:sldId id="262" r:id="rId10"/>
    <p:sldId id="263" r:id="rId11"/>
    <p:sldId id="264" r:id="rId12"/>
    <p:sldId id="340" r:id="rId13"/>
    <p:sldId id="321" r:id="rId14"/>
    <p:sldId id="344" r:id="rId15"/>
    <p:sldId id="331" r:id="rId16"/>
    <p:sldId id="327" r:id="rId17"/>
    <p:sldId id="328" r:id="rId18"/>
    <p:sldId id="333" r:id="rId19"/>
    <p:sldId id="345" r:id="rId20"/>
    <p:sldId id="332" r:id="rId21"/>
    <p:sldId id="346" r:id="rId22"/>
    <p:sldId id="347" r:id="rId23"/>
    <p:sldId id="348" r:id="rId24"/>
    <p:sldId id="352" r:id="rId25"/>
    <p:sldId id="271" r:id="rId26"/>
    <p:sldId id="349"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沢 真理" initials="大沢" lastIdx="1" clrIdx="0">
    <p:extLst>
      <p:ext uri="{19B8F6BF-5375-455C-9EA6-DF929625EA0E}">
        <p15:presenceInfo xmlns:p15="http://schemas.microsoft.com/office/powerpoint/2012/main" userId="c752a2d638da38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i%20Osawa\Documents\&#12452;&#12510;&#12472;&#12531;&#20986;&#29256;\&#21172;&#20685;&#26178;&#38291;&#24403;&#12383;&#12426;&#38599;&#29992;&#32773;&#22577;&#37228;.xm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ri%20Osawa\Documents\&#12452;&#12510;&#12472;&#12531;&#20986;&#29256;\&#12489;&#12452;&#12484;&#12289;&#26085;&#26412;&#12289;&#38867;&#22269;&#12398;&#12467;&#12525;&#12490;&#12487;&#12540;&#12479;.xlsx"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i%20Osawa\Documents\&#12452;&#12510;&#12472;&#12531;&#20986;&#29256;\&#24863;&#26579;&#30151;&#30149;&#24202;&#25968;&#12398;&#25512;&#31227;.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ri%20Osawa\Documents\&#12452;&#12510;&#12472;&#12531;&#20986;&#29256;\&#20445;&#20581;&#25152;&#32887;&#21729;&#25968;&#12398;&#25512;&#31227;.xls" TargetMode="External"/><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ri%20Osawa\Documents\&#12452;&#12510;&#12472;&#12531;&#20986;&#29256;\&#20445;&#20581;&#25152;&#32887;&#21729;&#25968;&#12398;&#25512;&#31227;.xls" TargetMode="External"/><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ri%20Osawa\Documents\&#12452;&#12510;&#12472;&#12531;&#20986;&#29256;\&#12489;&#12452;&#12484;&#12289;&#26085;&#26412;&#12289;&#38867;&#22269;&#12398;&#12467;&#12525;&#12490;&#12487;&#12540;&#12479;.xlsx" TargetMode="External"/><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ri%20Osawa\Documents\&#23721;&#27874;&#29694;&#20195;&#25991;&#24235;\&#23721;&#27874;&#29694;&#20195;&#25991;&#24235;&#29256;&#12288;&#22259;%2010&#26376;&#12414;&#12391;.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oleObject" Target="file:///C:\Users\GCOE\Documents\2016&#24180;&#22522;&#30436;A%2017&#24180;6&#26376;\&#21172;&#20685;&#24180;&#40802;&#20154;&#21475;&#12398;&#36007;&#22256;&#21066;&#28187;&#29575;&#12288;&#19990;&#24111;&#39006;&#22411;&#21029;&#12288;SSJN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COE\Documents\&#31038;&#20250;&#30340;&#25237;&#36039;171109\&#26377;&#23376;&#19990;&#24111;&#12398;&#36007;&#22256;.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i%20Osawa\Documents\&#65331;&#65315;&#65322;&#25345;&#32154;&#21487;&#33021;&#31038;&#20250;\Tax%20Effort.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GCOE\Documents\2016&#24180;&#22522;&#30436;A%2017&#24180;6&#26376;\&#12356;&#12414;&#12392;&#12399;&#36870;\&#27507;&#20837;&#12398;&#20869;&#35379;&#12289;&#22269;&#38555;&#27604;&#366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COE\Documents\2016&#24180;&#22522;&#30436;A%2017&#24180;6&#26376;\&#12356;&#12414;&#12392;&#12399;&#36870;\&#27507;&#20837;&#12398;&#20869;&#35379;&#12289;&#22269;&#38555;&#27604;&#366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COE\Documents\2016&#24180;&#22522;&#30436;A%2017&#24180;6&#26376;\&#12356;&#12414;&#12392;&#12399;&#36870;\&#27507;&#20837;&#12398;&#20869;&#35379;&#12289;&#22269;&#38555;&#27604;&#3661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GCOE\Documents\&#12456;&#12463;&#12475;&#12523;\&#26085;&#26412;&#12398;&#27507;&#20837;&#12398;&#25512;&#31227;.xls"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i%20Osawa\Documents\2019&#24180;&#22522;&#30436;&#65314;\2016&#24180;&#12434;&#21547;&#12416;&#12288;&#31561;&#20385;&#24403;&#21021;&#25152;&#24471;&#38542;&#32026;&#21029;&#12288;&#31246;&#12392;&#31038;&#20250;&#20445;&#38522;&#26009;&#36000;&#25285;&#29575;.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Sheet2!$F$16</c:f>
              <c:strCache>
                <c:ptCount val="1"/>
                <c:pt idx="0">
                  <c:v>韓国</c:v>
                </c:pt>
              </c:strCache>
            </c:strRef>
          </c:tx>
          <c:spPr>
            <a:ln w="28575" cap="rnd">
              <a:solidFill>
                <a:schemeClr val="accent1"/>
              </a:solidFill>
              <a:round/>
            </a:ln>
            <a:effectLst/>
          </c:spPr>
          <c:marker>
            <c:symbol val="none"/>
          </c:marker>
          <c:cat>
            <c:strRef>
              <c:f>Sheet2!$G$15:$AF$15</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Sheet2!$G$16:$AF$16</c:f>
              <c:numCache>
                <c:formatCode>General</c:formatCode>
                <c:ptCount val="26"/>
                <c:pt idx="0">
                  <c:v>100</c:v>
                </c:pt>
                <c:pt idx="1">
                  <c:v>112.9</c:v>
                </c:pt>
                <c:pt idx="2">
                  <c:v>120.4</c:v>
                </c:pt>
                <c:pt idx="3">
                  <c:v>129.6</c:v>
                </c:pt>
                <c:pt idx="4">
                  <c:v>131.4</c:v>
                </c:pt>
                <c:pt idx="5">
                  <c:v>135.6</c:v>
                </c:pt>
                <c:pt idx="6">
                  <c:v>146.5</c:v>
                </c:pt>
                <c:pt idx="7">
                  <c:v>157.80000000000001</c:v>
                </c:pt>
                <c:pt idx="8">
                  <c:v>173.4</c:v>
                </c:pt>
                <c:pt idx="9">
                  <c:v>182.2</c:v>
                </c:pt>
                <c:pt idx="10">
                  <c:v>195.7</c:v>
                </c:pt>
                <c:pt idx="11">
                  <c:v>204.5</c:v>
                </c:pt>
                <c:pt idx="12">
                  <c:v>219.3</c:v>
                </c:pt>
                <c:pt idx="13">
                  <c:v>233.9</c:v>
                </c:pt>
                <c:pt idx="14">
                  <c:v>238.4</c:v>
                </c:pt>
                <c:pt idx="15">
                  <c:v>252.4</c:v>
                </c:pt>
                <c:pt idx="16">
                  <c:v>275.89999999999998</c:v>
                </c:pt>
                <c:pt idx="17">
                  <c:v>274.5</c:v>
                </c:pt>
                <c:pt idx="18">
                  <c:v>292.39999999999998</c:v>
                </c:pt>
                <c:pt idx="19">
                  <c:v>292.10000000000002</c:v>
                </c:pt>
                <c:pt idx="20">
                  <c:v>280.10000000000002</c:v>
                </c:pt>
              </c:numCache>
            </c:numRef>
          </c:val>
          <c:smooth val="0"/>
          <c:extLst>
            <c:ext xmlns:c16="http://schemas.microsoft.com/office/drawing/2014/chart" uri="{C3380CC4-5D6E-409C-BE32-E72D297353CC}">
              <c16:uniqueId val="{00000000-F7A0-493E-B345-CD76B3F18CD4}"/>
            </c:ext>
          </c:extLst>
        </c:ser>
        <c:ser>
          <c:idx val="1"/>
          <c:order val="1"/>
          <c:tx>
            <c:strRef>
              <c:f>Sheet2!$F$17</c:f>
              <c:strCache>
                <c:ptCount val="1"/>
                <c:pt idx="0">
                  <c:v>イギリス</c:v>
                </c:pt>
              </c:strCache>
            </c:strRef>
          </c:tx>
          <c:spPr>
            <a:ln w="28575" cap="rnd">
              <a:solidFill>
                <a:schemeClr val="accent2"/>
              </a:solidFill>
              <a:round/>
            </a:ln>
            <a:effectLst/>
          </c:spPr>
          <c:marker>
            <c:symbol val="none"/>
          </c:marker>
          <c:cat>
            <c:strRef>
              <c:f>Sheet2!$G$15:$AF$15</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Sheet2!$G$17:$AF$17</c:f>
              <c:numCache>
                <c:formatCode>General</c:formatCode>
                <c:ptCount val="26"/>
                <c:pt idx="0">
                  <c:v>100</c:v>
                </c:pt>
                <c:pt idx="1">
                  <c:v>103.1</c:v>
                </c:pt>
                <c:pt idx="2">
                  <c:v>110.3</c:v>
                </c:pt>
                <c:pt idx="3">
                  <c:v>112.9</c:v>
                </c:pt>
                <c:pt idx="4">
                  <c:v>120.3</c:v>
                </c:pt>
                <c:pt idx="5">
                  <c:v>127.9</c:v>
                </c:pt>
                <c:pt idx="6">
                  <c:v>134.5</c:v>
                </c:pt>
                <c:pt idx="7">
                  <c:v>138.69999999999999</c:v>
                </c:pt>
                <c:pt idx="8">
                  <c:v>146.6</c:v>
                </c:pt>
                <c:pt idx="9">
                  <c:v>156.1</c:v>
                </c:pt>
                <c:pt idx="10">
                  <c:v>160.80000000000001</c:v>
                </c:pt>
                <c:pt idx="11">
                  <c:v>170.8</c:v>
                </c:pt>
                <c:pt idx="12">
                  <c:v>179.7</c:v>
                </c:pt>
                <c:pt idx="13">
                  <c:v>182.9</c:v>
                </c:pt>
                <c:pt idx="14">
                  <c:v>185.1</c:v>
                </c:pt>
                <c:pt idx="15">
                  <c:v>192.1</c:v>
                </c:pt>
                <c:pt idx="16">
                  <c:v>193.4</c:v>
                </c:pt>
                <c:pt idx="17">
                  <c:v>193.8</c:v>
                </c:pt>
                <c:pt idx="18">
                  <c:v>199.1</c:v>
                </c:pt>
                <c:pt idx="19">
                  <c:v>200.1</c:v>
                </c:pt>
                <c:pt idx="20">
                  <c:v>203.5</c:v>
                </c:pt>
                <c:pt idx="21">
                  <c:v>207.9</c:v>
                </c:pt>
                <c:pt idx="22">
                  <c:v>214.4</c:v>
                </c:pt>
                <c:pt idx="23">
                  <c:v>220.2</c:v>
                </c:pt>
                <c:pt idx="24">
                  <c:v>228.8</c:v>
                </c:pt>
                <c:pt idx="25">
                  <c:v>257.10000000000002</c:v>
                </c:pt>
              </c:numCache>
            </c:numRef>
          </c:val>
          <c:smooth val="0"/>
          <c:extLst>
            <c:ext xmlns:c16="http://schemas.microsoft.com/office/drawing/2014/chart" uri="{C3380CC4-5D6E-409C-BE32-E72D297353CC}">
              <c16:uniqueId val="{00000001-F7A0-493E-B345-CD76B3F18CD4}"/>
            </c:ext>
          </c:extLst>
        </c:ser>
        <c:ser>
          <c:idx val="2"/>
          <c:order val="2"/>
          <c:tx>
            <c:strRef>
              <c:f>Sheet2!$F$18</c:f>
              <c:strCache>
                <c:ptCount val="1"/>
                <c:pt idx="0">
                  <c:v>アメリカ</c:v>
                </c:pt>
              </c:strCache>
            </c:strRef>
          </c:tx>
          <c:spPr>
            <a:ln w="28575" cap="rnd">
              <a:solidFill>
                <a:schemeClr val="accent3"/>
              </a:solidFill>
              <a:round/>
            </a:ln>
            <a:effectLst/>
          </c:spPr>
          <c:marker>
            <c:symbol val="none"/>
          </c:marker>
          <c:cat>
            <c:strRef>
              <c:f>Sheet2!$G$15:$AF$15</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Sheet2!$G$18:$AF$18</c:f>
              <c:numCache>
                <c:formatCode>General</c:formatCode>
                <c:ptCount val="26"/>
                <c:pt idx="0">
                  <c:v>100</c:v>
                </c:pt>
                <c:pt idx="1">
                  <c:v>103.9</c:v>
                </c:pt>
                <c:pt idx="2">
                  <c:v>107.4</c:v>
                </c:pt>
                <c:pt idx="3">
                  <c:v>112.7</c:v>
                </c:pt>
                <c:pt idx="4">
                  <c:v>117.7</c:v>
                </c:pt>
                <c:pt idx="5">
                  <c:v>125.2</c:v>
                </c:pt>
                <c:pt idx="6">
                  <c:v>130.80000000000001</c:v>
                </c:pt>
                <c:pt idx="7">
                  <c:v>134.1</c:v>
                </c:pt>
                <c:pt idx="8">
                  <c:v>139.6</c:v>
                </c:pt>
                <c:pt idx="9">
                  <c:v>145.9</c:v>
                </c:pt>
                <c:pt idx="10">
                  <c:v>151.30000000000001</c:v>
                </c:pt>
                <c:pt idx="11">
                  <c:v>157.19999999999999</c:v>
                </c:pt>
                <c:pt idx="12">
                  <c:v>164.1</c:v>
                </c:pt>
                <c:pt idx="13">
                  <c:v>169</c:v>
                </c:pt>
                <c:pt idx="14">
                  <c:v>172.2</c:v>
                </c:pt>
                <c:pt idx="15">
                  <c:v>175.5</c:v>
                </c:pt>
                <c:pt idx="16">
                  <c:v>179</c:v>
                </c:pt>
                <c:pt idx="17">
                  <c:v>182.9</c:v>
                </c:pt>
                <c:pt idx="18">
                  <c:v>185.7</c:v>
                </c:pt>
                <c:pt idx="19">
                  <c:v>190.3</c:v>
                </c:pt>
                <c:pt idx="20">
                  <c:v>195.8</c:v>
                </c:pt>
                <c:pt idx="21">
                  <c:v>198.2</c:v>
                </c:pt>
                <c:pt idx="22">
                  <c:v>204.3</c:v>
                </c:pt>
                <c:pt idx="23">
                  <c:v>210.7</c:v>
                </c:pt>
              </c:numCache>
            </c:numRef>
          </c:val>
          <c:smooth val="0"/>
          <c:extLst>
            <c:ext xmlns:c16="http://schemas.microsoft.com/office/drawing/2014/chart" uri="{C3380CC4-5D6E-409C-BE32-E72D297353CC}">
              <c16:uniqueId val="{00000002-F7A0-493E-B345-CD76B3F18CD4}"/>
            </c:ext>
          </c:extLst>
        </c:ser>
        <c:ser>
          <c:idx val="3"/>
          <c:order val="3"/>
          <c:tx>
            <c:strRef>
              <c:f>Sheet2!$F$19</c:f>
              <c:strCache>
                <c:ptCount val="1"/>
                <c:pt idx="0">
                  <c:v>フランス</c:v>
                </c:pt>
              </c:strCache>
            </c:strRef>
          </c:tx>
          <c:spPr>
            <a:ln w="28575" cap="rnd">
              <a:solidFill>
                <a:schemeClr val="accent4"/>
              </a:solidFill>
              <a:round/>
            </a:ln>
            <a:effectLst/>
          </c:spPr>
          <c:marker>
            <c:symbol val="none"/>
          </c:marker>
          <c:cat>
            <c:strRef>
              <c:f>Sheet2!$G$15:$AF$15</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Sheet2!$G$19:$AF$19</c:f>
              <c:numCache>
                <c:formatCode>General</c:formatCode>
                <c:ptCount val="26"/>
                <c:pt idx="0">
                  <c:v>100</c:v>
                </c:pt>
                <c:pt idx="1">
                  <c:v>102</c:v>
                </c:pt>
                <c:pt idx="2">
                  <c:v>103.7</c:v>
                </c:pt>
                <c:pt idx="3">
                  <c:v>105.9</c:v>
                </c:pt>
                <c:pt idx="4">
                  <c:v>107.9</c:v>
                </c:pt>
                <c:pt idx="5">
                  <c:v>112.2</c:v>
                </c:pt>
                <c:pt idx="6">
                  <c:v>116.6</c:v>
                </c:pt>
                <c:pt idx="7">
                  <c:v>123.2</c:v>
                </c:pt>
                <c:pt idx="8">
                  <c:v>126.5</c:v>
                </c:pt>
                <c:pt idx="9">
                  <c:v>128.80000000000001</c:v>
                </c:pt>
                <c:pt idx="10">
                  <c:v>132.5</c:v>
                </c:pt>
                <c:pt idx="11">
                  <c:v>138.19999999999999</c:v>
                </c:pt>
                <c:pt idx="12">
                  <c:v>139.30000000000001</c:v>
                </c:pt>
                <c:pt idx="13">
                  <c:v>142.1</c:v>
                </c:pt>
                <c:pt idx="14">
                  <c:v>145.80000000000001</c:v>
                </c:pt>
                <c:pt idx="15">
                  <c:v>149</c:v>
                </c:pt>
                <c:pt idx="16">
                  <c:v>151.80000000000001</c:v>
                </c:pt>
                <c:pt idx="17">
                  <c:v>155.69999999999999</c:v>
                </c:pt>
                <c:pt idx="18">
                  <c:v>159.9</c:v>
                </c:pt>
                <c:pt idx="19">
                  <c:v>162.5</c:v>
                </c:pt>
                <c:pt idx="20">
                  <c:v>164.1</c:v>
                </c:pt>
                <c:pt idx="21">
                  <c:v>165.4</c:v>
                </c:pt>
                <c:pt idx="22">
                  <c:v>170</c:v>
                </c:pt>
                <c:pt idx="23">
                  <c:v>172.1</c:v>
                </c:pt>
                <c:pt idx="24">
                  <c:v>172.2</c:v>
                </c:pt>
                <c:pt idx="25">
                  <c:v>180.5</c:v>
                </c:pt>
              </c:numCache>
            </c:numRef>
          </c:val>
          <c:smooth val="0"/>
          <c:extLst>
            <c:ext xmlns:c16="http://schemas.microsoft.com/office/drawing/2014/chart" uri="{C3380CC4-5D6E-409C-BE32-E72D297353CC}">
              <c16:uniqueId val="{00000003-F7A0-493E-B345-CD76B3F18CD4}"/>
            </c:ext>
          </c:extLst>
        </c:ser>
        <c:ser>
          <c:idx val="4"/>
          <c:order val="4"/>
          <c:tx>
            <c:strRef>
              <c:f>Sheet2!$F$20</c:f>
              <c:strCache>
                <c:ptCount val="1"/>
                <c:pt idx="0">
                  <c:v>ドイツ</c:v>
                </c:pt>
              </c:strCache>
            </c:strRef>
          </c:tx>
          <c:spPr>
            <a:ln w="28575" cap="rnd">
              <a:solidFill>
                <a:schemeClr val="accent5"/>
              </a:solidFill>
              <a:round/>
            </a:ln>
            <a:effectLst/>
          </c:spPr>
          <c:marker>
            <c:symbol val="none"/>
          </c:marker>
          <c:cat>
            <c:strRef>
              <c:f>Sheet2!$G$15:$AF$15</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Sheet2!$G$20:$AF$20</c:f>
              <c:numCache>
                <c:formatCode>General</c:formatCode>
                <c:ptCount val="26"/>
                <c:pt idx="0">
                  <c:v>100</c:v>
                </c:pt>
                <c:pt idx="1">
                  <c:v>102.1</c:v>
                </c:pt>
                <c:pt idx="2">
                  <c:v>103.5</c:v>
                </c:pt>
                <c:pt idx="3">
                  <c:v>104.8</c:v>
                </c:pt>
                <c:pt idx="4">
                  <c:v>107.1</c:v>
                </c:pt>
                <c:pt idx="5">
                  <c:v>110.7</c:v>
                </c:pt>
                <c:pt idx="6">
                  <c:v>113.4</c:v>
                </c:pt>
                <c:pt idx="7">
                  <c:v>115.4</c:v>
                </c:pt>
                <c:pt idx="8">
                  <c:v>117.8</c:v>
                </c:pt>
                <c:pt idx="9">
                  <c:v>118.3</c:v>
                </c:pt>
                <c:pt idx="10">
                  <c:v>119.6</c:v>
                </c:pt>
                <c:pt idx="11">
                  <c:v>118.6</c:v>
                </c:pt>
                <c:pt idx="12">
                  <c:v>119.6</c:v>
                </c:pt>
                <c:pt idx="13">
                  <c:v>122.8</c:v>
                </c:pt>
                <c:pt idx="14">
                  <c:v>127.5</c:v>
                </c:pt>
                <c:pt idx="15">
                  <c:v>128.4</c:v>
                </c:pt>
                <c:pt idx="16">
                  <c:v>131.80000000000001</c:v>
                </c:pt>
                <c:pt idx="17">
                  <c:v>137.1</c:v>
                </c:pt>
                <c:pt idx="18">
                  <c:v>140.69999999999999</c:v>
                </c:pt>
                <c:pt idx="19">
                  <c:v>143.9</c:v>
                </c:pt>
                <c:pt idx="20">
                  <c:v>147.69999999999999</c:v>
                </c:pt>
                <c:pt idx="21">
                  <c:v>151.4</c:v>
                </c:pt>
                <c:pt idx="22">
                  <c:v>155.6</c:v>
                </c:pt>
                <c:pt idx="23">
                  <c:v>160</c:v>
                </c:pt>
                <c:pt idx="24">
                  <c:v>165.1</c:v>
                </c:pt>
                <c:pt idx="25">
                  <c:v>172</c:v>
                </c:pt>
              </c:numCache>
            </c:numRef>
          </c:val>
          <c:smooth val="0"/>
          <c:extLst>
            <c:ext xmlns:c16="http://schemas.microsoft.com/office/drawing/2014/chart" uri="{C3380CC4-5D6E-409C-BE32-E72D297353CC}">
              <c16:uniqueId val="{00000004-F7A0-493E-B345-CD76B3F18CD4}"/>
            </c:ext>
          </c:extLst>
        </c:ser>
        <c:ser>
          <c:idx val="5"/>
          <c:order val="5"/>
          <c:tx>
            <c:strRef>
              <c:f>Sheet2!$F$21</c:f>
              <c:strCache>
                <c:ptCount val="1"/>
                <c:pt idx="0">
                  <c:v>日本</c:v>
                </c:pt>
              </c:strCache>
            </c:strRef>
          </c:tx>
          <c:spPr>
            <a:ln w="28575" cap="rnd">
              <a:solidFill>
                <a:srgbClr val="FF0000"/>
              </a:solidFill>
              <a:round/>
            </a:ln>
            <a:effectLst/>
          </c:spPr>
          <c:marker>
            <c:symbol val="none"/>
          </c:marker>
          <c:cat>
            <c:strRef>
              <c:f>Sheet2!$G$15:$AF$15</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Sheet2!$G$21:$AF$21</c:f>
              <c:numCache>
                <c:formatCode>General</c:formatCode>
                <c:ptCount val="26"/>
                <c:pt idx="0">
                  <c:v>100</c:v>
                </c:pt>
                <c:pt idx="1">
                  <c:v>100.5</c:v>
                </c:pt>
                <c:pt idx="2">
                  <c:v>104</c:v>
                </c:pt>
                <c:pt idx="3">
                  <c:v>104.4</c:v>
                </c:pt>
                <c:pt idx="4">
                  <c:v>105.3</c:v>
                </c:pt>
                <c:pt idx="5">
                  <c:v>104.7</c:v>
                </c:pt>
                <c:pt idx="6">
                  <c:v>104.1</c:v>
                </c:pt>
                <c:pt idx="7">
                  <c:v>101.9</c:v>
                </c:pt>
                <c:pt idx="8">
                  <c:v>100.6</c:v>
                </c:pt>
                <c:pt idx="9">
                  <c:v>100.5</c:v>
                </c:pt>
                <c:pt idx="10">
                  <c:v>101.5</c:v>
                </c:pt>
                <c:pt idx="11">
                  <c:v>100.4</c:v>
                </c:pt>
                <c:pt idx="12">
                  <c:v>99.9</c:v>
                </c:pt>
                <c:pt idx="13">
                  <c:v>101.1</c:v>
                </c:pt>
                <c:pt idx="14">
                  <c:v>100.4</c:v>
                </c:pt>
                <c:pt idx="15">
                  <c:v>99.1</c:v>
                </c:pt>
                <c:pt idx="16">
                  <c:v>99.8</c:v>
                </c:pt>
                <c:pt idx="17">
                  <c:v>98.8</c:v>
                </c:pt>
                <c:pt idx="18">
                  <c:v>99.6</c:v>
                </c:pt>
                <c:pt idx="19">
                  <c:v>100.8</c:v>
                </c:pt>
                <c:pt idx="20">
                  <c:v>101.7</c:v>
                </c:pt>
                <c:pt idx="21">
                  <c:v>103.4</c:v>
                </c:pt>
                <c:pt idx="22">
                  <c:v>104.1</c:v>
                </c:pt>
                <c:pt idx="23">
                  <c:v>106.5</c:v>
                </c:pt>
              </c:numCache>
            </c:numRef>
          </c:val>
          <c:smooth val="0"/>
          <c:extLst>
            <c:ext xmlns:c16="http://schemas.microsoft.com/office/drawing/2014/chart" uri="{C3380CC4-5D6E-409C-BE32-E72D297353CC}">
              <c16:uniqueId val="{00000005-F7A0-493E-B345-CD76B3F18CD4}"/>
            </c:ext>
          </c:extLst>
        </c:ser>
        <c:dLbls>
          <c:showLegendKey val="0"/>
          <c:showVal val="0"/>
          <c:showCatName val="0"/>
          <c:showSerName val="0"/>
          <c:showPercent val="0"/>
          <c:showBubbleSize val="0"/>
        </c:dLbls>
        <c:smooth val="0"/>
        <c:axId val="1599127904"/>
        <c:axId val="1599128320"/>
      </c:lineChart>
      <c:catAx>
        <c:axId val="159912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crossAx val="1599128320"/>
        <c:crosses val="autoZero"/>
        <c:auto val="1"/>
        <c:lblAlgn val="ctr"/>
        <c:lblOffset val="100"/>
        <c:noMultiLvlLbl val="0"/>
      </c:catAx>
      <c:valAx>
        <c:axId val="1599128320"/>
        <c:scaling>
          <c:orientation val="minMax"/>
          <c:max val="300"/>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crossAx val="1599127904"/>
        <c:crosses val="autoZero"/>
        <c:crossBetween val="between"/>
        <c:maj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j-ea"/>
          <a:ea typeface="+mj-ea"/>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1225464237037"/>
          <c:y val="7.7694755013056768E-2"/>
          <c:w val="0.43840201162621384"/>
          <c:h val="0.8215202825553426"/>
        </c:manualLayout>
      </c:layout>
      <c:barChart>
        <c:barDir val="bar"/>
        <c:grouping val="clustered"/>
        <c:varyColors val="0"/>
        <c:ser>
          <c:idx val="0"/>
          <c:order val="0"/>
          <c:tx>
            <c:strRef>
              <c:f>ジェンダーギャップ指数!$E$19</c:f>
              <c:strCache>
                <c:ptCount val="1"/>
                <c:pt idx="0">
                  <c:v>日本</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ea"/>
                    <a:ea typeface="+mj-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ジェンダーギャップ指数!$C$20:$D$27</c:f>
              <c:multiLvlStrCache>
                <c:ptCount val="8"/>
                <c:lvl>
                  <c:pt idx="0">
                    <c:v>極貧者の比率</c:v>
                  </c:pt>
                  <c:pt idx="1">
                    <c:v>相対的貧困率</c:v>
                  </c:pt>
                  <c:pt idx="2">
                    <c:v>最低所得給付の捕捉率</c:v>
                  </c:pt>
                  <c:pt idx="3">
                    <c:v>過去1年間に（元）パートナーから暴力を受けた女性・少女の比率</c:v>
                  </c:pt>
                  <c:pt idx="4">
                    <c:v>無償労働のジェンダーギャップ</c:v>
                  </c:pt>
                  <c:pt idx="5">
                    <c:v>国会議員女性比率</c:v>
                  </c:pt>
                  <c:pt idx="6">
                    <c:v>管理職者の比率のジェンダーギャップ</c:v>
                  </c:pt>
                  <c:pt idx="7">
                    <c:v>所得下位40％と全人口の年成長率の差（過去3年間）</c:v>
                  </c:pt>
                </c:lvl>
                <c:lvl>
                  <c:pt idx="0">
                    <c:v>貧困撲滅</c:v>
                  </c:pt>
                  <c:pt idx="3">
                    <c:v>ジェンダー平等</c:v>
                  </c:pt>
                  <c:pt idx="7">
                    <c:v>格差縮小</c:v>
                  </c:pt>
                </c:lvl>
              </c:multiLvlStrCache>
            </c:multiLvlStrRef>
          </c:cat>
          <c:val>
            <c:numRef>
              <c:f>ジェンダーギャップ指数!$E$20:$E$27</c:f>
              <c:numCache>
                <c:formatCode>#,##0.00</c:formatCode>
                <c:ptCount val="8"/>
                <c:pt idx="0">
                  <c:v>0.33217322826385498</c:v>
                </c:pt>
                <c:pt idx="1">
                  <c:v>2.6791224479675293</c:v>
                </c:pt>
                <c:pt idx="2">
                  <c:v>2.8818836212158203</c:v>
                </c:pt>
                <c:pt idx="4">
                  <c:v>3.2364716529846191</c:v>
                </c:pt>
                <c:pt idx="5">
                  <c:v>4.127863883972168</c:v>
                </c:pt>
                <c:pt idx="6">
                  <c:v>3.6064577102661133</c:v>
                </c:pt>
                <c:pt idx="7">
                  <c:v>1.8594087362289429</c:v>
                </c:pt>
              </c:numCache>
            </c:numRef>
          </c:val>
          <c:extLst>
            <c:ext xmlns:c16="http://schemas.microsoft.com/office/drawing/2014/chart" uri="{C3380CC4-5D6E-409C-BE32-E72D297353CC}">
              <c16:uniqueId val="{00000000-F42E-4537-ABCF-7307C9809B58}"/>
            </c:ext>
          </c:extLst>
        </c:ser>
        <c:ser>
          <c:idx val="1"/>
          <c:order val="1"/>
          <c:tx>
            <c:strRef>
              <c:f>ジェンダーギャップ指数!$F$19</c:f>
              <c:strCache>
                <c:ptCount val="1"/>
                <c:pt idx="0">
                  <c:v>ドイツ</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ea"/>
                    <a:ea typeface="+mj-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ジェンダーギャップ指数!$C$20:$D$27</c:f>
              <c:multiLvlStrCache>
                <c:ptCount val="8"/>
                <c:lvl>
                  <c:pt idx="0">
                    <c:v>極貧者の比率</c:v>
                  </c:pt>
                  <c:pt idx="1">
                    <c:v>相対的貧困率</c:v>
                  </c:pt>
                  <c:pt idx="2">
                    <c:v>最低所得給付の捕捉率</c:v>
                  </c:pt>
                  <c:pt idx="3">
                    <c:v>過去1年間に（元）パートナーから暴力を受けた女性・少女の比率</c:v>
                  </c:pt>
                  <c:pt idx="4">
                    <c:v>無償労働のジェンダーギャップ</c:v>
                  </c:pt>
                  <c:pt idx="5">
                    <c:v>国会議員女性比率</c:v>
                  </c:pt>
                  <c:pt idx="6">
                    <c:v>管理職者の比率のジェンダーギャップ</c:v>
                  </c:pt>
                  <c:pt idx="7">
                    <c:v>所得下位40％と全人口の年成長率の差（過去3年間）</c:v>
                  </c:pt>
                </c:lvl>
                <c:lvl>
                  <c:pt idx="0">
                    <c:v>貧困撲滅</c:v>
                  </c:pt>
                  <c:pt idx="3">
                    <c:v>ジェンダー平等</c:v>
                  </c:pt>
                  <c:pt idx="7">
                    <c:v>格差縮小</c:v>
                  </c:pt>
                </c:lvl>
              </c:multiLvlStrCache>
            </c:multiLvlStrRef>
          </c:cat>
          <c:val>
            <c:numRef>
              <c:f>ジェンダーギャップ指数!$F$20:$F$27</c:f>
              <c:numCache>
                <c:formatCode>#,##0.00</c:formatCode>
                <c:ptCount val="8"/>
                <c:pt idx="0">
                  <c:v>0</c:v>
                </c:pt>
                <c:pt idx="1">
                  <c:v>1.2154067754745483</c:v>
                </c:pt>
                <c:pt idx="2">
                  <c:v>1.018385648727417</c:v>
                </c:pt>
                <c:pt idx="3">
                  <c:v>2.2561852931976318</c:v>
                </c:pt>
                <c:pt idx="4">
                  <c:v>1.6196285486221313</c:v>
                </c:pt>
                <c:pt idx="5">
                  <c:v>1.3184822797775269</c:v>
                </c:pt>
                <c:pt idx="6">
                  <c:v>0.96379464864730835</c:v>
                </c:pt>
                <c:pt idx="7">
                  <c:v>0.3157288134098053</c:v>
                </c:pt>
              </c:numCache>
            </c:numRef>
          </c:val>
          <c:extLst>
            <c:ext xmlns:c16="http://schemas.microsoft.com/office/drawing/2014/chart" uri="{C3380CC4-5D6E-409C-BE32-E72D297353CC}">
              <c16:uniqueId val="{00000001-F42E-4537-ABCF-7307C9809B58}"/>
            </c:ext>
          </c:extLst>
        </c:ser>
        <c:ser>
          <c:idx val="2"/>
          <c:order val="2"/>
          <c:tx>
            <c:strRef>
              <c:f>ジェンダーギャップ指数!$G$19</c:f>
              <c:strCache>
                <c:ptCount val="1"/>
                <c:pt idx="0">
                  <c:v>韓国</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ea"/>
                    <a:ea typeface="+mj-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ジェンダーギャップ指数!$C$20:$D$27</c:f>
              <c:multiLvlStrCache>
                <c:ptCount val="8"/>
                <c:lvl>
                  <c:pt idx="0">
                    <c:v>極貧者の比率</c:v>
                  </c:pt>
                  <c:pt idx="1">
                    <c:v>相対的貧困率</c:v>
                  </c:pt>
                  <c:pt idx="2">
                    <c:v>最低所得給付の捕捉率</c:v>
                  </c:pt>
                  <c:pt idx="3">
                    <c:v>過去1年間に（元）パートナーから暴力を受けた女性・少女の比率</c:v>
                  </c:pt>
                  <c:pt idx="4">
                    <c:v>無償労働のジェンダーギャップ</c:v>
                  </c:pt>
                  <c:pt idx="5">
                    <c:v>国会議員女性比率</c:v>
                  </c:pt>
                  <c:pt idx="6">
                    <c:v>管理職者の比率のジェンダーギャップ</c:v>
                  </c:pt>
                  <c:pt idx="7">
                    <c:v>所得下位40％と全人口の年成長率の差（過去3年間）</c:v>
                  </c:pt>
                </c:lvl>
                <c:lvl>
                  <c:pt idx="0">
                    <c:v>貧困撲滅</c:v>
                  </c:pt>
                  <c:pt idx="3">
                    <c:v>ジェンダー平等</c:v>
                  </c:pt>
                  <c:pt idx="7">
                    <c:v>格差縮小</c:v>
                  </c:pt>
                </c:lvl>
              </c:multiLvlStrCache>
            </c:multiLvlStrRef>
          </c:cat>
          <c:val>
            <c:numRef>
              <c:f>ジェンダーギャップ指数!$G$20:$G$27</c:f>
              <c:numCache>
                <c:formatCode>#,##0.00</c:formatCode>
                <c:ptCount val="8"/>
                <c:pt idx="0">
                  <c:v>0.33217322826385498</c:v>
                </c:pt>
                <c:pt idx="1">
                  <c:v>2.1825046539306641</c:v>
                </c:pt>
                <c:pt idx="2">
                  <c:v>2.880244255065918</c:v>
                </c:pt>
                <c:pt idx="4">
                  <c:v>2.9275164604187012</c:v>
                </c:pt>
                <c:pt idx="5">
                  <c:v>3.346916675567627</c:v>
                </c:pt>
                <c:pt idx="6">
                  <c:v>5.4096865653991699</c:v>
                </c:pt>
                <c:pt idx="7">
                  <c:v>2.8242604732513428</c:v>
                </c:pt>
              </c:numCache>
            </c:numRef>
          </c:val>
          <c:extLst>
            <c:ext xmlns:c16="http://schemas.microsoft.com/office/drawing/2014/chart" uri="{C3380CC4-5D6E-409C-BE32-E72D297353CC}">
              <c16:uniqueId val="{00000002-F42E-4537-ABCF-7307C9809B58}"/>
            </c:ext>
          </c:extLst>
        </c:ser>
        <c:ser>
          <c:idx val="3"/>
          <c:order val="3"/>
          <c:tx>
            <c:strRef>
              <c:f>ジェンダーギャップ指数!$H$19</c:f>
              <c:strCache>
                <c:ptCount val="1"/>
                <c:pt idx="0">
                  <c:v>OECD平均</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ea"/>
                    <a:ea typeface="+mj-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ジェンダーギャップ指数!$C$20:$D$27</c:f>
              <c:multiLvlStrCache>
                <c:ptCount val="8"/>
                <c:lvl>
                  <c:pt idx="0">
                    <c:v>極貧者の比率</c:v>
                  </c:pt>
                  <c:pt idx="1">
                    <c:v>相対的貧困率</c:v>
                  </c:pt>
                  <c:pt idx="2">
                    <c:v>最低所得給付の捕捉率</c:v>
                  </c:pt>
                  <c:pt idx="3">
                    <c:v>過去1年間に（元）パートナーから暴力を受けた女性・少女の比率</c:v>
                  </c:pt>
                  <c:pt idx="4">
                    <c:v>無償労働のジェンダーギャップ</c:v>
                  </c:pt>
                  <c:pt idx="5">
                    <c:v>国会議員女性比率</c:v>
                  </c:pt>
                  <c:pt idx="6">
                    <c:v>管理職者の比率のジェンダーギャップ</c:v>
                  </c:pt>
                  <c:pt idx="7">
                    <c:v>所得下位40％と全人口の年成長率の差（過去3年間）</c:v>
                  </c:pt>
                </c:lvl>
                <c:lvl>
                  <c:pt idx="0">
                    <c:v>貧困撲滅</c:v>
                  </c:pt>
                  <c:pt idx="3">
                    <c:v>ジェンダー平等</c:v>
                  </c:pt>
                  <c:pt idx="7">
                    <c:v>格差縮小</c:v>
                  </c:pt>
                </c:lvl>
              </c:multiLvlStrCache>
            </c:multiLvlStrRef>
          </c:cat>
          <c:val>
            <c:numRef>
              <c:f>ジェンダーギャップ指数!$H$20:$H$27</c:f>
              <c:numCache>
                <c:formatCode>#,##0.00</c:formatCode>
                <c:ptCount val="8"/>
                <c:pt idx="0">
                  <c:v>1.3873993158340454</c:v>
                </c:pt>
                <c:pt idx="1">
                  <c:v>2.3199031352996826</c:v>
                </c:pt>
                <c:pt idx="2">
                  <c:v>1.8276817798614502</c:v>
                </c:pt>
                <c:pt idx="3">
                  <c:v>2.8746342658996582</c:v>
                </c:pt>
                <c:pt idx="4">
                  <c:v>2.5107057094573975</c:v>
                </c:pt>
                <c:pt idx="5">
                  <c:v>2.5079691410064697</c:v>
                </c:pt>
                <c:pt idx="6">
                  <c:v>1.0619913339614868</c:v>
                </c:pt>
                <c:pt idx="7">
                  <c:v>1.2990505695343018</c:v>
                </c:pt>
              </c:numCache>
            </c:numRef>
          </c:val>
          <c:extLst>
            <c:ext xmlns:c16="http://schemas.microsoft.com/office/drawing/2014/chart" uri="{C3380CC4-5D6E-409C-BE32-E72D297353CC}">
              <c16:uniqueId val="{00000003-F42E-4537-ABCF-7307C9809B58}"/>
            </c:ext>
          </c:extLst>
        </c:ser>
        <c:dLbls>
          <c:dLblPos val="outEnd"/>
          <c:showLegendKey val="0"/>
          <c:showVal val="1"/>
          <c:showCatName val="0"/>
          <c:showSerName val="0"/>
          <c:showPercent val="0"/>
          <c:showBubbleSize val="0"/>
        </c:dLbls>
        <c:gapWidth val="182"/>
        <c:axId val="1721047088"/>
        <c:axId val="1721049584"/>
      </c:barChart>
      <c:catAx>
        <c:axId val="1721047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crossAx val="1721049584"/>
        <c:crosses val="autoZero"/>
        <c:auto val="1"/>
        <c:lblAlgn val="ctr"/>
        <c:lblOffset val="100"/>
        <c:noMultiLvlLbl val="0"/>
      </c:catAx>
      <c:valAx>
        <c:axId val="1721049584"/>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crossAx val="172104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j-ea"/>
          <a:ea typeface="+mj-ea"/>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Sheet2!$D$18</c:f>
              <c:strCache>
                <c:ptCount val="1"/>
                <c:pt idx="0">
                  <c:v>感染症病床</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Sheet2!$C$19:$C$43</c:f>
              <c:numCache>
                <c:formatCode>General</c:formatCode>
                <c:ptCount val="2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numCache>
            </c:numRef>
          </c:cat>
          <c:val>
            <c:numRef>
              <c:f>Sheet2!$D$19:$D$43</c:f>
              <c:numCache>
                <c:formatCode>General</c:formatCode>
                <c:ptCount val="25"/>
                <c:pt idx="0">
                  <c:v>9716</c:v>
                </c:pt>
                <c:pt idx="1">
                  <c:v>9408</c:v>
                </c:pt>
                <c:pt idx="2">
                  <c:v>9210</c:v>
                </c:pt>
                <c:pt idx="3">
                  <c:v>3321</c:v>
                </c:pt>
                <c:pt idx="4">
                  <c:v>2396</c:v>
                </c:pt>
                <c:pt idx="5">
                  <c:v>2033</c:v>
                </c:pt>
                <c:pt idx="6">
                  <c:v>1854</c:v>
                </c:pt>
                <c:pt idx="7">
                  <c:v>1773</c:v>
                </c:pt>
                <c:pt idx="8">
                  <c:v>1690</c:v>
                </c:pt>
                <c:pt idx="9">
                  <c:v>1799</c:v>
                </c:pt>
                <c:pt idx="10">
                  <c:v>1779</c:v>
                </c:pt>
                <c:pt idx="11">
                  <c:v>1809</c:v>
                </c:pt>
                <c:pt idx="12">
                  <c:v>1785</c:v>
                </c:pt>
                <c:pt idx="13">
                  <c:v>1757</c:v>
                </c:pt>
                <c:pt idx="14">
                  <c:v>1788</c:v>
                </c:pt>
                <c:pt idx="15">
                  <c:v>1793</c:v>
                </c:pt>
                <c:pt idx="16">
                  <c:v>1798</c:v>
                </c:pt>
                <c:pt idx="17">
                  <c:v>1815</c:v>
                </c:pt>
                <c:pt idx="18">
                  <c:v>1778</c:v>
                </c:pt>
                <c:pt idx="19">
                  <c:v>1814</c:v>
                </c:pt>
                <c:pt idx="20">
                  <c:v>1841</c:v>
                </c:pt>
                <c:pt idx="21">
                  <c:v>1876</c:v>
                </c:pt>
                <c:pt idx="22">
                  <c:v>1882</c:v>
                </c:pt>
                <c:pt idx="23">
                  <c:v>1888</c:v>
                </c:pt>
                <c:pt idx="24">
                  <c:v>1886</c:v>
                </c:pt>
              </c:numCache>
            </c:numRef>
          </c:val>
          <c:extLst>
            <c:ext xmlns:c16="http://schemas.microsoft.com/office/drawing/2014/chart" uri="{C3380CC4-5D6E-409C-BE32-E72D297353CC}">
              <c16:uniqueId val="{00000000-E3FE-43E5-BAA9-6F4377A28C01}"/>
            </c:ext>
          </c:extLst>
        </c:ser>
        <c:dLbls>
          <c:showLegendKey val="0"/>
          <c:showVal val="0"/>
          <c:showCatName val="0"/>
          <c:showSerName val="0"/>
          <c:showPercent val="0"/>
          <c:showBubbleSize val="0"/>
        </c:dLbls>
        <c:gapWidth val="219"/>
        <c:overlap val="-27"/>
        <c:axId val="2054333328"/>
        <c:axId val="2054315440"/>
      </c:barChart>
      <c:lineChart>
        <c:grouping val="standard"/>
        <c:varyColors val="0"/>
        <c:ser>
          <c:idx val="1"/>
          <c:order val="1"/>
          <c:tx>
            <c:strRef>
              <c:f>Sheet2!$E$18</c:f>
              <c:strCache>
                <c:ptCount val="1"/>
                <c:pt idx="0">
                  <c:v>病院病床数合計(千）</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Sheet2!$C$19:$C$43</c:f>
              <c:numCache>
                <c:formatCode>General</c:formatCode>
                <c:ptCount val="2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numCache>
            </c:numRef>
          </c:cat>
          <c:val>
            <c:numRef>
              <c:f>Sheet2!$E$19:$E$43</c:f>
              <c:numCache>
                <c:formatCode>General</c:formatCode>
                <c:ptCount val="25"/>
                <c:pt idx="0">
                  <c:v>1665</c:v>
                </c:pt>
                <c:pt idx="1">
                  <c:v>1661</c:v>
                </c:pt>
                <c:pt idx="2">
                  <c:v>1656</c:v>
                </c:pt>
                <c:pt idx="3">
                  <c:v>1648</c:v>
                </c:pt>
                <c:pt idx="4">
                  <c:v>1647</c:v>
                </c:pt>
                <c:pt idx="5">
                  <c:v>1647</c:v>
                </c:pt>
                <c:pt idx="6">
                  <c:v>1643</c:v>
                </c:pt>
                <c:pt idx="7">
                  <c:v>1632</c:v>
                </c:pt>
                <c:pt idx="8">
                  <c:v>1632</c:v>
                </c:pt>
                <c:pt idx="9">
                  <c:v>1631</c:v>
                </c:pt>
                <c:pt idx="10">
                  <c:v>1627</c:v>
                </c:pt>
                <c:pt idx="11">
                  <c:v>1620</c:v>
                </c:pt>
                <c:pt idx="12">
                  <c:v>1609</c:v>
                </c:pt>
                <c:pt idx="13">
                  <c:v>1601</c:v>
                </c:pt>
                <c:pt idx="14">
                  <c:v>1593</c:v>
                </c:pt>
                <c:pt idx="15">
                  <c:v>1583</c:v>
                </c:pt>
                <c:pt idx="16">
                  <c:v>1578</c:v>
                </c:pt>
                <c:pt idx="17">
                  <c:v>1574</c:v>
                </c:pt>
                <c:pt idx="18">
                  <c:v>1568</c:v>
                </c:pt>
                <c:pt idx="19">
                  <c:v>1566</c:v>
                </c:pt>
                <c:pt idx="20">
                  <c:v>1561</c:v>
                </c:pt>
                <c:pt idx="21">
                  <c:v>1555</c:v>
                </c:pt>
                <c:pt idx="22">
                  <c:v>1547</c:v>
                </c:pt>
                <c:pt idx="23">
                  <c:v>1529</c:v>
                </c:pt>
                <c:pt idx="24">
                  <c:v>1510</c:v>
                </c:pt>
              </c:numCache>
            </c:numRef>
          </c:val>
          <c:smooth val="0"/>
          <c:extLst>
            <c:ext xmlns:c16="http://schemas.microsoft.com/office/drawing/2014/chart" uri="{C3380CC4-5D6E-409C-BE32-E72D297353CC}">
              <c16:uniqueId val="{00000001-E3FE-43E5-BAA9-6F4377A28C01}"/>
            </c:ext>
          </c:extLst>
        </c:ser>
        <c:ser>
          <c:idx val="2"/>
          <c:order val="2"/>
          <c:tx>
            <c:strRef>
              <c:f>Sheet2!$F$18</c:f>
              <c:strCache>
                <c:ptCount val="1"/>
                <c:pt idx="0">
                  <c:v>精神病床（千）</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Sheet2!$C$19:$C$43</c:f>
              <c:numCache>
                <c:formatCode>General</c:formatCode>
                <c:ptCount val="2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numCache>
            </c:numRef>
          </c:cat>
          <c:val>
            <c:numRef>
              <c:f>Sheet2!$F$19:$F$43</c:f>
              <c:numCache>
                <c:formatCode>General</c:formatCode>
                <c:ptCount val="25"/>
                <c:pt idx="0">
                  <c:v>361</c:v>
                </c:pt>
                <c:pt idx="1">
                  <c:v>360</c:v>
                </c:pt>
                <c:pt idx="2">
                  <c:v>359</c:v>
                </c:pt>
                <c:pt idx="3" formatCode="#,##0_);[Red]\(#,##0\)">
                  <c:v>358</c:v>
                </c:pt>
                <c:pt idx="4" formatCode="#,##0_);[Red]\(#,##0\)">
                  <c:v>358</c:v>
                </c:pt>
                <c:pt idx="5" formatCode="#,##0_);[Red]\(#,##0\)">
                  <c:v>357</c:v>
                </c:pt>
                <c:pt idx="6" formatCode="#,##0_);\(#,##0\)">
                  <c:v>356</c:v>
                </c:pt>
                <c:pt idx="7" formatCode="#,##0_);\(#,##0\)">
                  <c:v>354</c:v>
                </c:pt>
                <c:pt idx="8" formatCode="#,##0_);\(#,##0\)">
                  <c:v>355</c:v>
                </c:pt>
                <c:pt idx="9" formatCode="#,##0_);\(#,##0\)">
                  <c:v>354</c:v>
                </c:pt>
                <c:pt idx="10" formatCode="#,##0_);\(#,##0\)">
                  <c:v>352</c:v>
                </c:pt>
                <c:pt idx="11" formatCode="#,##0_);\(#,##0\)">
                  <c:v>351</c:v>
                </c:pt>
                <c:pt idx="12" formatCode="#,##0_);\(#,##0\)">
                  <c:v>349</c:v>
                </c:pt>
                <c:pt idx="13" formatCode="#,##0_);\(#,##0\)">
                  <c:v>348</c:v>
                </c:pt>
                <c:pt idx="14" formatCode="#,##0_);\(#,##0\)">
                  <c:v>347</c:v>
                </c:pt>
                <c:pt idx="15" formatCode="#,##0_);\(#,##0\)">
                  <c:v>344</c:v>
                </c:pt>
                <c:pt idx="16" formatCode="#,##0_);\(#,##0\)">
                  <c:v>342</c:v>
                </c:pt>
                <c:pt idx="17" formatCode="#,##0_);\(#,##0\)">
                  <c:v>340</c:v>
                </c:pt>
                <c:pt idx="18" formatCode="#,##0_);\(#,##0\)">
                  <c:v>338</c:v>
                </c:pt>
                <c:pt idx="19" formatCode="#,##0_);\(#,##0\)">
                  <c:v>336</c:v>
                </c:pt>
                <c:pt idx="20" formatCode="#,##0_);\(#,##0\)">
                  <c:v>334</c:v>
                </c:pt>
                <c:pt idx="21" formatCode="#,##0_);\(#,##0\)">
                  <c:v>332</c:v>
                </c:pt>
                <c:pt idx="22" formatCode="#,##0_);\(#,##0\)">
                  <c:v>330</c:v>
                </c:pt>
                <c:pt idx="23" formatCode="#,##0_);\(#,##0\)">
                  <c:v>327</c:v>
                </c:pt>
                <c:pt idx="24" formatCode="_ * #\ ###\ ##0;_ * \-#\ ###\ ##0;_ * &quot;-&quot;_ ;_ @_ ">
                  <c:v>325</c:v>
                </c:pt>
              </c:numCache>
            </c:numRef>
          </c:val>
          <c:smooth val="0"/>
          <c:extLst>
            <c:ext xmlns:c16="http://schemas.microsoft.com/office/drawing/2014/chart" uri="{C3380CC4-5D6E-409C-BE32-E72D297353CC}">
              <c16:uniqueId val="{00000002-E3FE-43E5-BAA9-6F4377A28C01}"/>
            </c:ext>
          </c:extLst>
        </c:ser>
        <c:dLbls>
          <c:showLegendKey val="0"/>
          <c:showVal val="0"/>
          <c:showCatName val="0"/>
          <c:showSerName val="0"/>
          <c:showPercent val="0"/>
          <c:showBubbleSize val="0"/>
        </c:dLbls>
        <c:marker val="1"/>
        <c:smooth val="0"/>
        <c:axId val="2054349136"/>
        <c:axId val="2054336656"/>
      </c:lineChart>
      <c:catAx>
        <c:axId val="205433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54315440"/>
        <c:crosses val="autoZero"/>
        <c:auto val="1"/>
        <c:lblAlgn val="ctr"/>
        <c:lblOffset val="100"/>
        <c:noMultiLvlLbl val="0"/>
      </c:catAx>
      <c:valAx>
        <c:axId val="205431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54333328"/>
        <c:crosses val="autoZero"/>
        <c:crossBetween val="between"/>
      </c:valAx>
      <c:valAx>
        <c:axId val="2054336656"/>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ja-JP" altLang="en-US" dirty="0"/>
                  <a:t>（千）</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54349136"/>
        <c:crosses val="max"/>
        <c:crossBetween val="between"/>
      </c:valAx>
      <c:catAx>
        <c:axId val="2054349136"/>
        <c:scaling>
          <c:orientation val="minMax"/>
        </c:scaling>
        <c:delete val="1"/>
        <c:axPos val="b"/>
        <c:numFmt formatCode="General" sourceLinked="1"/>
        <c:majorTickMark val="out"/>
        <c:minorTickMark val="none"/>
        <c:tickLblPos val="nextTo"/>
        <c:crossAx val="2054336656"/>
        <c:crosses val="autoZero"/>
        <c:auto val="1"/>
        <c:lblAlgn val="ctr"/>
        <c:lblOffset val="100"/>
        <c:noMultiLvlLbl val="0"/>
      </c:catAx>
      <c:spPr>
        <a:noFill/>
        <a:ln>
          <a:noFill/>
        </a:ln>
        <a:effectLst/>
      </c:spPr>
    </c:plotArea>
    <c:legend>
      <c:legendPos val="b"/>
      <c:layout>
        <c:manualLayout>
          <c:xMode val="edge"/>
          <c:yMode val="edge"/>
          <c:x val="0.25478237095363082"/>
          <c:y val="0.24820205981108717"/>
          <c:w val="0.53673155438903475"/>
          <c:h val="6.438847436981115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dirty="0"/>
              <a:t>図</a:t>
            </a:r>
            <a:r>
              <a:rPr lang="en-US" altLang="ja-JP" b="1" dirty="0"/>
              <a:t>10</a:t>
            </a:r>
            <a:r>
              <a:rPr lang="ja-JP" altLang="en-US" b="1" dirty="0"/>
              <a:t>　保健所職員数、職種を抜粋</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Sheet1!$E$20</c:f>
              <c:strCache>
                <c:ptCount val="1"/>
                <c:pt idx="0">
                  <c:v>医師</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Sheet1!$F$19:$AG$19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Sheet1!$F$20:$AG$20</c:f>
              <c:numCache>
                <c:formatCode>_ * #,##0_ ;_ * "△"\ #,##0_ ;_ * "0"_ ;_ @_ </c:formatCode>
                <c:ptCount val="28"/>
                <c:pt idx="0">
                  <c:v>1239</c:v>
                </c:pt>
                <c:pt idx="1">
                  <c:v>1245</c:v>
                </c:pt>
                <c:pt idx="2">
                  <c:v>1256</c:v>
                </c:pt>
                <c:pt idx="3">
                  <c:v>1288</c:v>
                </c:pt>
                <c:pt idx="4">
                  <c:v>1303</c:v>
                </c:pt>
                <c:pt idx="5">
                  <c:v>1312</c:v>
                </c:pt>
                <c:pt idx="6">
                  <c:v>1309</c:v>
                </c:pt>
                <c:pt idx="7">
                  <c:v>1265</c:v>
                </c:pt>
                <c:pt idx="8">
                  <c:v>1173</c:v>
                </c:pt>
                <c:pt idx="9">
                  <c:v>1132</c:v>
                </c:pt>
                <c:pt idx="10">
                  <c:v>1102</c:v>
                </c:pt>
                <c:pt idx="11">
                  <c:v>1088</c:v>
                </c:pt>
                <c:pt idx="12">
                  <c:v>1055</c:v>
                </c:pt>
                <c:pt idx="13">
                  <c:v>1027</c:v>
                </c:pt>
                <c:pt idx="14">
                  <c:v>964</c:v>
                </c:pt>
                <c:pt idx="15">
                  <c:v>930</c:v>
                </c:pt>
                <c:pt idx="16">
                  <c:v>906</c:v>
                </c:pt>
                <c:pt idx="17">
                  <c:v>856</c:v>
                </c:pt>
                <c:pt idx="18">
                  <c:v>844</c:v>
                </c:pt>
                <c:pt idx="19">
                  <c:v>840</c:v>
                </c:pt>
                <c:pt idx="20">
                  <c:v>802</c:v>
                </c:pt>
                <c:pt idx="21">
                  <c:v>810</c:v>
                </c:pt>
                <c:pt idx="22">
                  <c:v>808</c:v>
                </c:pt>
                <c:pt idx="23">
                  <c:v>794</c:v>
                </c:pt>
                <c:pt idx="24">
                  <c:v>751</c:v>
                </c:pt>
                <c:pt idx="25">
                  <c:v>750</c:v>
                </c:pt>
                <c:pt idx="26">
                  <c:v>740</c:v>
                </c:pt>
                <c:pt idx="27">
                  <c:v>728</c:v>
                </c:pt>
              </c:numCache>
            </c:numRef>
          </c:val>
          <c:smooth val="0"/>
          <c:extLst>
            <c:ext xmlns:c16="http://schemas.microsoft.com/office/drawing/2014/chart" uri="{C3380CC4-5D6E-409C-BE32-E72D297353CC}">
              <c16:uniqueId val="{00000000-EE6B-4974-829C-B747E7384044}"/>
            </c:ext>
          </c:extLst>
        </c:ser>
        <c:ser>
          <c:idx val="1"/>
          <c:order val="1"/>
          <c:tx>
            <c:strRef>
              <c:f>Sheet1!$E$21</c:f>
              <c:strCache>
                <c:ptCount val="1"/>
                <c:pt idx="0">
                  <c:v>薬剤師・獣医師</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Sheet1!$F$19:$AG$19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Sheet1!$F$21:$AG$21</c:f>
              <c:numCache>
                <c:formatCode>_ * #,##0_ ;_ * "△"\ #,##0_ ;_ * "0"_ ;_ @_ </c:formatCode>
                <c:ptCount val="28"/>
                <c:pt idx="0">
                  <c:v>1580</c:v>
                </c:pt>
                <c:pt idx="1">
                  <c:v>1625</c:v>
                </c:pt>
                <c:pt idx="2">
                  <c:v>1752</c:v>
                </c:pt>
                <c:pt idx="3">
                  <c:v>2043</c:v>
                </c:pt>
                <c:pt idx="4">
                  <c:v>1984</c:v>
                </c:pt>
                <c:pt idx="5">
                  <c:v>2147</c:v>
                </c:pt>
                <c:pt idx="6">
                  <c:v>2095</c:v>
                </c:pt>
                <c:pt idx="7">
                  <c:v>4629</c:v>
                </c:pt>
                <c:pt idx="8">
                  <c:v>4800</c:v>
                </c:pt>
                <c:pt idx="9">
                  <c:v>4860</c:v>
                </c:pt>
                <c:pt idx="10">
                  <c:v>4894</c:v>
                </c:pt>
                <c:pt idx="11">
                  <c:v>4898</c:v>
                </c:pt>
                <c:pt idx="12">
                  <c:v>4896</c:v>
                </c:pt>
                <c:pt idx="13">
                  <c:v>4912</c:v>
                </c:pt>
                <c:pt idx="14">
                  <c:v>4800</c:v>
                </c:pt>
                <c:pt idx="15">
                  <c:v>4735</c:v>
                </c:pt>
                <c:pt idx="16">
                  <c:v>4756</c:v>
                </c:pt>
                <c:pt idx="17">
                  <c:v>4700</c:v>
                </c:pt>
                <c:pt idx="18">
                  <c:v>4743</c:v>
                </c:pt>
                <c:pt idx="19">
                  <c:v>4834</c:v>
                </c:pt>
                <c:pt idx="20">
                  <c:v>4935</c:v>
                </c:pt>
                <c:pt idx="21">
                  <c:v>4911</c:v>
                </c:pt>
                <c:pt idx="22">
                  <c:v>5012</c:v>
                </c:pt>
                <c:pt idx="23">
                  <c:v>5059</c:v>
                </c:pt>
                <c:pt idx="24">
                  <c:v>5004</c:v>
                </c:pt>
                <c:pt idx="25">
                  <c:v>5029</c:v>
                </c:pt>
                <c:pt idx="26">
                  <c:v>5115</c:v>
                </c:pt>
                <c:pt idx="27">
                  <c:v>5157</c:v>
                </c:pt>
              </c:numCache>
            </c:numRef>
          </c:val>
          <c:smooth val="0"/>
          <c:extLst>
            <c:ext xmlns:c16="http://schemas.microsoft.com/office/drawing/2014/chart" uri="{C3380CC4-5D6E-409C-BE32-E72D297353CC}">
              <c16:uniqueId val="{00000001-EE6B-4974-829C-B747E7384044}"/>
            </c:ext>
          </c:extLst>
        </c:ser>
        <c:ser>
          <c:idx val="2"/>
          <c:order val="2"/>
          <c:tx>
            <c:strRef>
              <c:f>Sheet1!$E$22</c:f>
              <c:strCache>
                <c:ptCount val="1"/>
                <c:pt idx="0">
                  <c:v>保健師</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Sheet1!$F$19:$AG$19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Sheet1!$F$22:$AG$22</c:f>
              <c:numCache>
                <c:formatCode>_ * #,##0_ ;_ * "△"\ #,##0_ ;_ * "0"_ ;_ @_ </c:formatCode>
                <c:ptCount val="28"/>
                <c:pt idx="0">
                  <c:v>8224</c:v>
                </c:pt>
                <c:pt idx="1">
                  <c:v>8305</c:v>
                </c:pt>
                <c:pt idx="2">
                  <c:v>8386</c:v>
                </c:pt>
                <c:pt idx="3">
                  <c:v>8408</c:v>
                </c:pt>
                <c:pt idx="4">
                  <c:v>8453</c:v>
                </c:pt>
                <c:pt idx="5">
                  <c:v>8462</c:v>
                </c:pt>
                <c:pt idx="6">
                  <c:v>8515</c:v>
                </c:pt>
                <c:pt idx="7">
                  <c:v>8512</c:v>
                </c:pt>
                <c:pt idx="8">
                  <c:v>7978</c:v>
                </c:pt>
                <c:pt idx="9">
                  <c:v>7859</c:v>
                </c:pt>
                <c:pt idx="10">
                  <c:v>7981</c:v>
                </c:pt>
                <c:pt idx="11">
                  <c:v>7905</c:v>
                </c:pt>
                <c:pt idx="12">
                  <c:v>7880</c:v>
                </c:pt>
                <c:pt idx="13">
                  <c:v>7837</c:v>
                </c:pt>
                <c:pt idx="14">
                  <c:v>7487</c:v>
                </c:pt>
                <c:pt idx="15">
                  <c:v>7609</c:v>
                </c:pt>
                <c:pt idx="16">
                  <c:v>7602</c:v>
                </c:pt>
                <c:pt idx="17">
                  <c:v>7576</c:v>
                </c:pt>
                <c:pt idx="18">
                  <c:v>7641</c:v>
                </c:pt>
                <c:pt idx="19">
                  <c:v>7737</c:v>
                </c:pt>
                <c:pt idx="20">
                  <c:v>7914</c:v>
                </c:pt>
                <c:pt idx="21">
                  <c:v>7739</c:v>
                </c:pt>
                <c:pt idx="22">
                  <c:v>7806</c:v>
                </c:pt>
                <c:pt idx="23">
                  <c:v>7781</c:v>
                </c:pt>
                <c:pt idx="24">
                  <c:v>7998</c:v>
                </c:pt>
                <c:pt idx="25">
                  <c:v>8013</c:v>
                </c:pt>
                <c:pt idx="26">
                  <c:v>8253</c:v>
                </c:pt>
                <c:pt idx="27">
                  <c:v>8327</c:v>
                </c:pt>
              </c:numCache>
            </c:numRef>
          </c:val>
          <c:smooth val="0"/>
          <c:extLst>
            <c:ext xmlns:c16="http://schemas.microsoft.com/office/drawing/2014/chart" uri="{C3380CC4-5D6E-409C-BE32-E72D297353CC}">
              <c16:uniqueId val="{00000002-EE6B-4974-829C-B747E7384044}"/>
            </c:ext>
          </c:extLst>
        </c:ser>
        <c:ser>
          <c:idx val="3"/>
          <c:order val="3"/>
          <c:tx>
            <c:strRef>
              <c:f>Sheet1!$E$23</c:f>
              <c:strCache>
                <c:ptCount val="1"/>
                <c:pt idx="0">
                  <c:v>放射線・X線技師</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Sheet1!$F$19:$AG$19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Sheet1!$F$23:$AG$23</c:f>
              <c:numCache>
                <c:formatCode>_ * #,##0_ ;_ * "△"\ #,##0_ ;_ * "0"_ ;_ @_ </c:formatCode>
                <c:ptCount val="28"/>
                <c:pt idx="0">
                  <c:v>1295</c:v>
                </c:pt>
                <c:pt idx="1">
                  <c:v>1274</c:v>
                </c:pt>
                <c:pt idx="2">
                  <c:v>1259</c:v>
                </c:pt>
                <c:pt idx="3">
                  <c:v>1257</c:v>
                </c:pt>
                <c:pt idx="4">
                  <c:v>1268</c:v>
                </c:pt>
                <c:pt idx="5">
                  <c:v>1217</c:v>
                </c:pt>
                <c:pt idx="6">
                  <c:v>1207</c:v>
                </c:pt>
                <c:pt idx="7">
                  <c:v>1186</c:v>
                </c:pt>
                <c:pt idx="8">
                  <c:v>1051</c:v>
                </c:pt>
                <c:pt idx="9">
                  <c:v>1004</c:v>
                </c:pt>
                <c:pt idx="10">
                  <c:v>966</c:v>
                </c:pt>
                <c:pt idx="11">
                  <c:v>957</c:v>
                </c:pt>
                <c:pt idx="12">
                  <c:v>907</c:v>
                </c:pt>
                <c:pt idx="13">
                  <c:v>888</c:v>
                </c:pt>
                <c:pt idx="14">
                  <c:v>840</c:v>
                </c:pt>
                <c:pt idx="15">
                  <c:v>800</c:v>
                </c:pt>
                <c:pt idx="16">
                  <c:v>748</c:v>
                </c:pt>
                <c:pt idx="17">
                  <c:v>730</c:v>
                </c:pt>
                <c:pt idx="18">
                  <c:v>715</c:v>
                </c:pt>
                <c:pt idx="19">
                  <c:v>666</c:v>
                </c:pt>
                <c:pt idx="20">
                  <c:v>624</c:v>
                </c:pt>
                <c:pt idx="21">
                  <c:v>606</c:v>
                </c:pt>
                <c:pt idx="22">
                  <c:v>567</c:v>
                </c:pt>
                <c:pt idx="23">
                  <c:v>546</c:v>
                </c:pt>
                <c:pt idx="24">
                  <c:v>528</c:v>
                </c:pt>
                <c:pt idx="25">
                  <c:v>507</c:v>
                </c:pt>
                <c:pt idx="26">
                  <c:v>489</c:v>
                </c:pt>
                <c:pt idx="27">
                  <c:v>461</c:v>
                </c:pt>
              </c:numCache>
            </c:numRef>
          </c:val>
          <c:smooth val="0"/>
          <c:extLst>
            <c:ext xmlns:c16="http://schemas.microsoft.com/office/drawing/2014/chart" uri="{C3380CC4-5D6E-409C-BE32-E72D297353CC}">
              <c16:uniqueId val="{00000003-EE6B-4974-829C-B747E7384044}"/>
            </c:ext>
          </c:extLst>
        </c:ser>
        <c:ser>
          <c:idx val="4"/>
          <c:order val="4"/>
          <c:tx>
            <c:strRef>
              <c:f>Sheet1!$E$24</c:f>
              <c:strCache>
                <c:ptCount val="1"/>
                <c:pt idx="0">
                  <c:v>管理栄養士</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Sheet1!$F$19:$AG$19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Sheet1!$F$24:$AG$24</c:f>
              <c:numCache>
                <c:formatCode>_ * #,##0_ ;_ * "△"\ #,##0_ ;_ * "0"_ ;_ @_ </c:formatCode>
                <c:ptCount val="28"/>
                <c:pt idx="0">
                  <c:v>993</c:v>
                </c:pt>
                <c:pt idx="1">
                  <c:v>1026</c:v>
                </c:pt>
                <c:pt idx="2">
                  <c:v>998</c:v>
                </c:pt>
                <c:pt idx="3">
                  <c:v>1115</c:v>
                </c:pt>
                <c:pt idx="4">
                  <c:v>1187</c:v>
                </c:pt>
                <c:pt idx="5">
                  <c:v>1168</c:v>
                </c:pt>
                <c:pt idx="6">
                  <c:v>1177</c:v>
                </c:pt>
                <c:pt idx="7">
                  <c:v>1219</c:v>
                </c:pt>
                <c:pt idx="8">
                  <c:v>1122</c:v>
                </c:pt>
                <c:pt idx="9">
                  <c:v>1114</c:v>
                </c:pt>
                <c:pt idx="10">
                  <c:v>1130</c:v>
                </c:pt>
                <c:pt idx="11">
                  <c:v>1152</c:v>
                </c:pt>
                <c:pt idx="12">
                  <c:v>1090</c:v>
                </c:pt>
                <c:pt idx="13">
                  <c:v>1078</c:v>
                </c:pt>
                <c:pt idx="14">
                  <c:v>1068</c:v>
                </c:pt>
                <c:pt idx="15">
                  <c:v>1063</c:v>
                </c:pt>
                <c:pt idx="16">
                  <c:v>1083</c:v>
                </c:pt>
                <c:pt idx="17">
                  <c:v>1045</c:v>
                </c:pt>
                <c:pt idx="18">
                  <c:v>1057</c:v>
                </c:pt>
                <c:pt idx="19">
                  <c:v>1074</c:v>
                </c:pt>
                <c:pt idx="20">
                  <c:v>1099</c:v>
                </c:pt>
                <c:pt idx="21">
                  <c:v>1057</c:v>
                </c:pt>
                <c:pt idx="22">
                  <c:v>1066</c:v>
                </c:pt>
                <c:pt idx="23">
                  <c:v>1119</c:v>
                </c:pt>
                <c:pt idx="24">
                  <c:v>1117</c:v>
                </c:pt>
                <c:pt idx="25">
                  <c:v>1158</c:v>
                </c:pt>
                <c:pt idx="26">
                  <c:v>1153</c:v>
                </c:pt>
                <c:pt idx="27">
                  <c:v>1160</c:v>
                </c:pt>
              </c:numCache>
            </c:numRef>
          </c:val>
          <c:smooth val="0"/>
          <c:extLst>
            <c:ext xmlns:c16="http://schemas.microsoft.com/office/drawing/2014/chart" uri="{C3380CC4-5D6E-409C-BE32-E72D297353CC}">
              <c16:uniqueId val="{00000004-EE6B-4974-829C-B747E7384044}"/>
            </c:ext>
          </c:extLst>
        </c:ser>
        <c:ser>
          <c:idx val="5"/>
          <c:order val="5"/>
          <c:tx>
            <c:strRef>
              <c:f>Sheet1!$E$25</c:f>
              <c:strCache>
                <c:ptCount val="1"/>
                <c:pt idx="0">
                  <c:v>検査技師</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Sheet1!$F$19:$AG$19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Sheet1!$F$25:$AG$25</c:f>
              <c:numCache>
                <c:formatCode>_ * #,##0_ ;_ * "△"\ #,##0_ ;_ * "0"_ ;_ @_ </c:formatCode>
                <c:ptCount val="28"/>
                <c:pt idx="0">
                  <c:v>1615</c:v>
                </c:pt>
                <c:pt idx="1">
                  <c:v>1613</c:v>
                </c:pt>
                <c:pt idx="2">
                  <c:v>1606</c:v>
                </c:pt>
                <c:pt idx="3">
                  <c:v>1533</c:v>
                </c:pt>
                <c:pt idx="4">
                  <c:v>1492</c:v>
                </c:pt>
                <c:pt idx="5">
                  <c:v>1503</c:v>
                </c:pt>
                <c:pt idx="6">
                  <c:v>1474</c:v>
                </c:pt>
                <c:pt idx="7">
                  <c:v>1386</c:v>
                </c:pt>
                <c:pt idx="8">
                  <c:v>1353</c:v>
                </c:pt>
                <c:pt idx="9">
                  <c:v>1309</c:v>
                </c:pt>
                <c:pt idx="10">
                  <c:v>1329</c:v>
                </c:pt>
                <c:pt idx="11">
                  <c:v>1262</c:v>
                </c:pt>
                <c:pt idx="12">
                  <c:v>1249</c:v>
                </c:pt>
                <c:pt idx="13">
                  <c:v>1257</c:v>
                </c:pt>
                <c:pt idx="14">
                  <c:v>1124</c:v>
                </c:pt>
                <c:pt idx="15">
                  <c:v>1117</c:v>
                </c:pt>
                <c:pt idx="16">
                  <c:v>1076</c:v>
                </c:pt>
                <c:pt idx="17">
                  <c:v>1066</c:v>
                </c:pt>
                <c:pt idx="18">
                  <c:v>1067</c:v>
                </c:pt>
                <c:pt idx="19">
                  <c:v>960</c:v>
                </c:pt>
                <c:pt idx="20">
                  <c:v>907</c:v>
                </c:pt>
                <c:pt idx="21">
                  <c:v>853</c:v>
                </c:pt>
                <c:pt idx="22">
                  <c:v>799</c:v>
                </c:pt>
                <c:pt idx="23">
                  <c:v>826</c:v>
                </c:pt>
                <c:pt idx="24">
                  <c:v>794</c:v>
                </c:pt>
                <c:pt idx="25">
                  <c:v>780</c:v>
                </c:pt>
                <c:pt idx="26">
                  <c:v>778</c:v>
                </c:pt>
                <c:pt idx="27">
                  <c:v>746</c:v>
                </c:pt>
              </c:numCache>
            </c:numRef>
          </c:val>
          <c:smooth val="0"/>
          <c:extLst>
            <c:ext xmlns:c16="http://schemas.microsoft.com/office/drawing/2014/chart" uri="{C3380CC4-5D6E-409C-BE32-E72D297353CC}">
              <c16:uniqueId val="{00000005-EE6B-4974-829C-B747E7384044}"/>
            </c:ext>
          </c:extLst>
        </c:ser>
        <c:dLbls>
          <c:showLegendKey val="0"/>
          <c:showVal val="0"/>
          <c:showCatName val="0"/>
          <c:showSerName val="0"/>
          <c:showPercent val="0"/>
          <c:showBubbleSize val="0"/>
        </c:dLbls>
        <c:marker val="1"/>
        <c:smooth val="0"/>
        <c:axId val="1572966943"/>
        <c:axId val="1184282655"/>
      </c:lineChart>
      <c:catAx>
        <c:axId val="1572966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4282655"/>
        <c:crosses val="autoZero"/>
        <c:auto val="1"/>
        <c:lblAlgn val="ctr"/>
        <c:lblOffset val="100"/>
        <c:noMultiLvlLbl val="0"/>
      </c:catAx>
      <c:valAx>
        <c:axId val="1184282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人</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_ * #,##0_ ;_ * &quot;△&quot;\ #,##0_ ;_ * &quot;0&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729669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Sheet2!$D$4</c:f>
              <c:strCache>
                <c:ptCount val="1"/>
                <c:pt idx="0">
                  <c:v>職員総数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Sheet2!$C$5:$C$27</c:f>
              <c:numCache>
                <c:formatCode>General</c:formatCod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Sheet2!$D$5:$D$27</c:f>
              <c:numCache>
                <c:formatCode>General</c:formatCode>
                <c:ptCount val="23"/>
                <c:pt idx="0">
                  <c:v>3449</c:v>
                </c:pt>
                <c:pt idx="1">
                  <c:v>3567</c:v>
                </c:pt>
                <c:pt idx="2">
                  <c:v>3527</c:v>
                </c:pt>
                <c:pt idx="3">
                  <c:v>3713</c:v>
                </c:pt>
                <c:pt idx="4">
                  <c:v>3767</c:v>
                </c:pt>
                <c:pt idx="5">
                  <c:v>3772</c:v>
                </c:pt>
                <c:pt idx="6">
                  <c:v>3598</c:v>
                </c:pt>
                <c:pt idx="7">
                  <c:v>3605</c:v>
                </c:pt>
                <c:pt idx="8">
                  <c:v>3439</c:v>
                </c:pt>
                <c:pt idx="9">
                  <c:v>3465</c:v>
                </c:pt>
                <c:pt idx="10">
                  <c:v>3394</c:v>
                </c:pt>
                <c:pt idx="11">
                  <c:v>3204</c:v>
                </c:pt>
                <c:pt idx="12">
                  <c:v>3118</c:v>
                </c:pt>
                <c:pt idx="13">
                  <c:v>2999</c:v>
                </c:pt>
                <c:pt idx="14">
                  <c:v>3025</c:v>
                </c:pt>
                <c:pt idx="15">
                  <c:v>3011</c:v>
                </c:pt>
                <c:pt idx="16">
                  <c:v>2933</c:v>
                </c:pt>
                <c:pt idx="17">
                  <c:v>2974</c:v>
                </c:pt>
                <c:pt idx="18">
                  <c:v>2960</c:v>
                </c:pt>
                <c:pt idx="19">
                  <c:v>2952</c:v>
                </c:pt>
                <c:pt idx="20">
                  <c:v>2934</c:v>
                </c:pt>
                <c:pt idx="21">
                  <c:v>2925</c:v>
                </c:pt>
                <c:pt idx="22">
                  <c:v>2975</c:v>
                </c:pt>
              </c:numCache>
            </c:numRef>
          </c:val>
          <c:smooth val="0"/>
          <c:extLst>
            <c:ext xmlns:c16="http://schemas.microsoft.com/office/drawing/2014/chart" uri="{C3380CC4-5D6E-409C-BE32-E72D297353CC}">
              <c16:uniqueId val="{00000000-8349-48C9-BEFF-7D00A47EEFE9}"/>
            </c:ext>
          </c:extLst>
        </c:ser>
        <c:dLbls>
          <c:dLblPos val="t"/>
          <c:showLegendKey val="0"/>
          <c:showVal val="1"/>
          <c:showCatName val="0"/>
          <c:showSerName val="0"/>
          <c:showPercent val="0"/>
          <c:showBubbleSize val="0"/>
        </c:dLbls>
        <c:marker val="1"/>
        <c:smooth val="0"/>
        <c:axId val="420234383"/>
        <c:axId val="420240207"/>
      </c:lineChart>
      <c:lineChart>
        <c:grouping val="standard"/>
        <c:varyColors val="0"/>
        <c:ser>
          <c:idx val="1"/>
          <c:order val="1"/>
          <c:tx>
            <c:strRef>
              <c:f>Sheet2!$E$4</c:f>
              <c:strCache>
                <c:ptCount val="1"/>
                <c:pt idx="0">
                  <c:v>臨床検査技師数（右軸）</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Sheet2!$C$5:$C$27</c:f>
              <c:numCache>
                <c:formatCode>General</c:formatCod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Sheet2!$E$5:$E$27</c:f>
              <c:numCache>
                <c:formatCode>General</c:formatCode>
                <c:ptCount val="23"/>
                <c:pt idx="0">
                  <c:v>356</c:v>
                </c:pt>
                <c:pt idx="1">
                  <c:v>379</c:v>
                </c:pt>
                <c:pt idx="2">
                  <c:v>361</c:v>
                </c:pt>
                <c:pt idx="3">
                  <c:v>385</c:v>
                </c:pt>
                <c:pt idx="4">
                  <c:v>401</c:v>
                </c:pt>
                <c:pt idx="5">
                  <c:v>427</c:v>
                </c:pt>
                <c:pt idx="6">
                  <c:v>435</c:v>
                </c:pt>
                <c:pt idx="7">
                  <c:v>483</c:v>
                </c:pt>
                <c:pt idx="8">
                  <c:v>419</c:v>
                </c:pt>
                <c:pt idx="9">
                  <c:v>423</c:v>
                </c:pt>
                <c:pt idx="10">
                  <c:v>406</c:v>
                </c:pt>
                <c:pt idx="11">
                  <c:v>370</c:v>
                </c:pt>
                <c:pt idx="12">
                  <c:v>352</c:v>
                </c:pt>
                <c:pt idx="13">
                  <c:v>381</c:v>
                </c:pt>
                <c:pt idx="14">
                  <c:v>377</c:v>
                </c:pt>
                <c:pt idx="15">
                  <c:v>375</c:v>
                </c:pt>
                <c:pt idx="16">
                  <c:v>361</c:v>
                </c:pt>
                <c:pt idx="17">
                  <c:v>356</c:v>
                </c:pt>
                <c:pt idx="18">
                  <c:v>377</c:v>
                </c:pt>
                <c:pt idx="19">
                  <c:v>360</c:v>
                </c:pt>
                <c:pt idx="20">
                  <c:v>365</c:v>
                </c:pt>
                <c:pt idx="21">
                  <c:v>357</c:v>
                </c:pt>
                <c:pt idx="22">
                  <c:v>341</c:v>
                </c:pt>
              </c:numCache>
            </c:numRef>
          </c:val>
          <c:smooth val="0"/>
          <c:extLst>
            <c:ext xmlns:c16="http://schemas.microsoft.com/office/drawing/2014/chart" uri="{C3380CC4-5D6E-409C-BE32-E72D297353CC}">
              <c16:uniqueId val="{00000001-8349-48C9-BEFF-7D00A47EEFE9}"/>
            </c:ext>
          </c:extLst>
        </c:ser>
        <c:dLbls>
          <c:dLblPos val="t"/>
          <c:showLegendKey val="0"/>
          <c:showVal val="1"/>
          <c:showCatName val="0"/>
          <c:showSerName val="0"/>
          <c:showPercent val="0"/>
          <c:showBubbleSize val="0"/>
        </c:dLbls>
        <c:marker val="1"/>
        <c:smooth val="0"/>
        <c:axId val="429853295"/>
        <c:axId val="429867855"/>
      </c:lineChart>
      <c:catAx>
        <c:axId val="42023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0240207"/>
        <c:crosses val="autoZero"/>
        <c:auto val="1"/>
        <c:lblAlgn val="ctr"/>
        <c:lblOffset val="100"/>
        <c:noMultiLvlLbl val="0"/>
      </c:catAx>
      <c:valAx>
        <c:axId val="42024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0234383"/>
        <c:crosses val="autoZero"/>
        <c:crossBetween val="between"/>
      </c:valAx>
      <c:valAx>
        <c:axId val="42986785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9853295"/>
        <c:crosses val="max"/>
        <c:crossBetween val="between"/>
      </c:valAx>
      <c:catAx>
        <c:axId val="429853295"/>
        <c:scaling>
          <c:orientation val="minMax"/>
        </c:scaling>
        <c:delete val="1"/>
        <c:axPos val="b"/>
        <c:numFmt formatCode="General" sourceLinked="1"/>
        <c:majorTickMark val="out"/>
        <c:minorTickMark val="none"/>
        <c:tickLblPos val="nextTo"/>
        <c:crossAx val="429867855"/>
        <c:crosses val="autoZero"/>
        <c:auto val="1"/>
        <c:lblAlgn val="ctr"/>
        <c:lblOffset val="100"/>
        <c:noMultiLvlLbl val="0"/>
      </c:catAx>
      <c:spPr>
        <a:noFill/>
        <a:ln>
          <a:noFill/>
        </a:ln>
        <a:effectLst/>
      </c:spPr>
    </c:plotArea>
    <c:legend>
      <c:legendPos val="t"/>
      <c:layout>
        <c:manualLayout>
          <c:xMode val="edge"/>
          <c:yMode val="edge"/>
          <c:x val="0.32649850106989015"/>
          <c:y val="0.67327937103587598"/>
          <c:w val="0.3923141331180004"/>
          <c:h val="7.421834807420495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37770375329933E-2"/>
          <c:y val="0.1184321749321593"/>
          <c:w val="0.84892477376272912"/>
          <c:h val="0.58414233657991321"/>
        </c:manualLayout>
      </c:layout>
      <c:barChart>
        <c:barDir val="col"/>
        <c:grouping val="stacked"/>
        <c:varyColors val="0"/>
        <c:ser>
          <c:idx val="0"/>
          <c:order val="0"/>
          <c:tx>
            <c:strRef>
              <c:f>各国の財政措置!$C$30</c:f>
              <c:strCache>
                <c:ptCount val="1"/>
                <c:pt idx="0">
                  <c:v>追加支出・免税</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ea"/>
                    <a:ea typeface="+mj-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各国の財政措置!$B$31:$B$52</c:f>
              <c:strCache>
                <c:ptCount val="22"/>
                <c:pt idx="0">
                  <c:v>フィンランド</c:v>
                </c:pt>
                <c:pt idx="1">
                  <c:v>ノルウェー</c:v>
                </c:pt>
                <c:pt idx="2">
                  <c:v>スウェーデン</c:v>
                </c:pt>
                <c:pt idx="3">
                  <c:v>韓国</c:v>
                </c:pt>
                <c:pt idx="4">
                  <c:v>オランダ</c:v>
                </c:pt>
                <c:pt idx="5">
                  <c:v>デンマーク</c:v>
                </c:pt>
                <c:pt idx="6">
                  <c:v>チェコ</c:v>
                </c:pt>
                <c:pt idx="7">
                  <c:v>スイス</c:v>
                </c:pt>
                <c:pt idx="8">
                  <c:v>スペイン</c:v>
                </c:pt>
                <c:pt idx="9">
                  <c:v>フランス</c:v>
                </c:pt>
                <c:pt idx="10">
                  <c:v>ベルギー</c:v>
                </c:pt>
                <c:pt idx="11">
                  <c:v>イタリア</c:v>
                </c:pt>
                <c:pt idx="12">
                  <c:v>ドイツ</c:v>
                </c:pt>
                <c:pt idx="13">
                  <c:v>カナダ</c:v>
                </c:pt>
                <c:pt idx="14">
                  <c:v>日本</c:v>
                </c:pt>
                <c:pt idx="15">
                  <c:v>日本（執行額）</c:v>
                </c:pt>
                <c:pt idx="16">
                  <c:v>シンガポール</c:v>
                </c:pt>
                <c:pt idx="17">
                  <c:v>オーストラリア</c:v>
                </c:pt>
                <c:pt idx="18">
                  <c:v>イギリス</c:v>
                </c:pt>
                <c:pt idx="19">
                  <c:v>先進経済平均</c:v>
                </c:pt>
                <c:pt idx="20">
                  <c:v>ニュージーランド</c:v>
                </c:pt>
                <c:pt idx="21">
                  <c:v>アメリカ</c:v>
                </c:pt>
              </c:strCache>
            </c:strRef>
          </c:cat>
          <c:val>
            <c:numRef>
              <c:f>各国の財政措置!$C$31:$C$52</c:f>
              <c:numCache>
                <c:formatCode>0.0</c:formatCode>
                <c:ptCount val="22"/>
                <c:pt idx="0">
                  <c:v>2.5259979589599131</c:v>
                </c:pt>
                <c:pt idx="1">
                  <c:v>4.1514643526279453</c:v>
                </c:pt>
                <c:pt idx="2">
                  <c:v>4.1805066006564005</c:v>
                </c:pt>
                <c:pt idx="3">
                  <c:v>4.5051765101655654</c:v>
                </c:pt>
                <c:pt idx="4">
                  <c:v>4.5299743761560221</c:v>
                </c:pt>
                <c:pt idx="5">
                  <c:v>5.1032142438694166</c:v>
                </c:pt>
                <c:pt idx="6">
                  <c:v>5.4316135144669095</c:v>
                </c:pt>
                <c:pt idx="7">
                  <c:v>7.2717676009764673</c:v>
                </c:pt>
                <c:pt idx="8">
                  <c:v>7.589448345321685</c:v>
                </c:pt>
                <c:pt idx="9">
                  <c:v>7.6410229836701689</c:v>
                </c:pt>
                <c:pt idx="10">
                  <c:v>8.0298773719835133</c:v>
                </c:pt>
                <c:pt idx="11">
                  <c:v>8.4766543856090628</c:v>
                </c:pt>
                <c:pt idx="12" formatCode="0.00">
                  <c:v>11.013645516666017</c:v>
                </c:pt>
                <c:pt idx="13">
                  <c:v>14.64115557600266</c:v>
                </c:pt>
                <c:pt idx="14">
                  <c:v>15.860601819869569</c:v>
                </c:pt>
                <c:pt idx="15">
                  <c:v>10.9</c:v>
                </c:pt>
                <c:pt idx="16">
                  <c:v>16.030837191286473</c:v>
                </c:pt>
                <c:pt idx="17">
                  <c:v>16.131383413423077</c:v>
                </c:pt>
                <c:pt idx="18">
                  <c:v>16.232490915957346</c:v>
                </c:pt>
                <c:pt idx="19" formatCode="0.00">
                  <c:v>16.416951492664577</c:v>
                </c:pt>
                <c:pt idx="20">
                  <c:v>19.283678120943751</c:v>
                </c:pt>
                <c:pt idx="21">
                  <c:v>25.453072338799249</c:v>
                </c:pt>
              </c:numCache>
            </c:numRef>
          </c:val>
          <c:extLst>
            <c:ext xmlns:c16="http://schemas.microsoft.com/office/drawing/2014/chart" uri="{C3380CC4-5D6E-409C-BE32-E72D297353CC}">
              <c16:uniqueId val="{00000000-A70D-45BA-AB8B-012BD2BD2209}"/>
            </c:ext>
          </c:extLst>
        </c:ser>
        <c:ser>
          <c:idx val="1"/>
          <c:order val="1"/>
          <c:tx>
            <c:strRef>
              <c:f>各国の財政措置!$D$30</c:f>
              <c:strCache>
                <c:ptCount val="1"/>
                <c:pt idx="0">
                  <c:v>融資・信用保証</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ea"/>
                    <a:ea typeface="+mj-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各国の財政措置!$B$31:$B$52</c:f>
              <c:strCache>
                <c:ptCount val="22"/>
                <c:pt idx="0">
                  <c:v>フィンランド</c:v>
                </c:pt>
                <c:pt idx="1">
                  <c:v>ノルウェー</c:v>
                </c:pt>
                <c:pt idx="2">
                  <c:v>スウェーデン</c:v>
                </c:pt>
                <c:pt idx="3">
                  <c:v>韓国</c:v>
                </c:pt>
                <c:pt idx="4">
                  <c:v>オランダ</c:v>
                </c:pt>
                <c:pt idx="5">
                  <c:v>デンマーク</c:v>
                </c:pt>
                <c:pt idx="6">
                  <c:v>チェコ</c:v>
                </c:pt>
                <c:pt idx="7">
                  <c:v>スイス</c:v>
                </c:pt>
                <c:pt idx="8">
                  <c:v>スペイン</c:v>
                </c:pt>
                <c:pt idx="9">
                  <c:v>フランス</c:v>
                </c:pt>
                <c:pt idx="10">
                  <c:v>ベルギー</c:v>
                </c:pt>
                <c:pt idx="11">
                  <c:v>イタリア</c:v>
                </c:pt>
                <c:pt idx="12">
                  <c:v>ドイツ</c:v>
                </c:pt>
                <c:pt idx="13">
                  <c:v>カナダ</c:v>
                </c:pt>
                <c:pt idx="14">
                  <c:v>日本</c:v>
                </c:pt>
                <c:pt idx="15">
                  <c:v>日本（執行額）</c:v>
                </c:pt>
                <c:pt idx="16">
                  <c:v>シンガポール</c:v>
                </c:pt>
                <c:pt idx="17">
                  <c:v>オーストラリア</c:v>
                </c:pt>
                <c:pt idx="18">
                  <c:v>イギリス</c:v>
                </c:pt>
                <c:pt idx="19">
                  <c:v>先進経済平均</c:v>
                </c:pt>
                <c:pt idx="20">
                  <c:v>ニュージーランド</c:v>
                </c:pt>
                <c:pt idx="21">
                  <c:v>アメリカ</c:v>
                </c:pt>
              </c:strCache>
            </c:strRef>
          </c:cat>
          <c:val>
            <c:numRef>
              <c:f>各国の財政措置!$D$31:$D$52</c:f>
              <c:numCache>
                <c:formatCode>0.0</c:formatCode>
                <c:ptCount val="22"/>
                <c:pt idx="0">
                  <c:v>7.5063044523349678</c:v>
                </c:pt>
                <c:pt idx="1">
                  <c:v>4.2599349176609804</c:v>
                </c:pt>
                <c:pt idx="2">
                  <c:v>5.28521051880087</c:v>
                </c:pt>
                <c:pt idx="3">
                  <c:v>10.179516474526345</c:v>
                </c:pt>
                <c:pt idx="4">
                  <c:v>8.1564635581756626</c:v>
                </c:pt>
                <c:pt idx="5">
                  <c:v>13.583619376592043</c:v>
                </c:pt>
                <c:pt idx="6">
                  <c:v>15.434775591372787</c:v>
                </c:pt>
                <c:pt idx="7">
                  <c:v>6.237931152905051</c:v>
                </c:pt>
                <c:pt idx="8">
                  <c:v>14.396647785309682</c:v>
                </c:pt>
                <c:pt idx="9">
                  <c:v>15.611400406291638</c:v>
                </c:pt>
                <c:pt idx="10">
                  <c:v>11.811260067931427</c:v>
                </c:pt>
                <c:pt idx="11">
                  <c:v>35.253800114434831</c:v>
                </c:pt>
                <c:pt idx="12">
                  <c:v>27.798201204598719</c:v>
                </c:pt>
                <c:pt idx="13">
                  <c:v>4.0198524451002031</c:v>
                </c:pt>
                <c:pt idx="14">
                  <c:v>28.307927926457264</c:v>
                </c:pt>
                <c:pt idx="15">
                  <c:v>28.3</c:v>
                </c:pt>
                <c:pt idx="16">
                  <c:v>4.6898725825572125</c:v>
                </c:pt>
                <c:pt idx="17">
                  <c:v>1.7777028320837776</c:v>
                </c:pt>
                <c:pt idx="18">
                  <c:v>16.137840823152928</c:v>
                </c:pt>
                <c:pt idx="19">
                  <c:v>11.340809852312404</c:v>
                </c:pt>
                <c:pt idx="20">
                  <c:v>2.7792096486706375</c:v>
                </c:pt>
                <c:pt idx="21">
                  <c:v>2.4363736250612082</c:v>
                </c:pt>
              </c:numCache>
            </c:numRef>
          </c:val>
          <c:extLst>
            <c:ext xmlns:c16="http://schemas.microsoft.com/office/drawing/2014/chart" uri="{C3380CC4-5D6E-409C-BE32-E72D297353CC}">
              <c16:uniqueId val="{00000001-A70D-45BA-AB8B-012BD2BD2209}"/>
            </c:ext>
          </c:extLst>
        </c:ser>
        <c:dLbls>
          <c:dLblPos val="ctr"/>
          <c:showLegendKey val="0"/>
          <c:showVal val="1"/>
          <c:showCatName val="0"/>
          <c:showSerName val="0"/>
          <c:showPercent val="0"/>
          <c:showBubbleSize val="0"/>
        </c:dLbls>
        <c:gapWidth val="150"/>
        <c:overlap val="100"/>
        <c:axId val="1863035216"/>
        <c:axId val="1863038960"/>
      </c:barChart>
      <c:catAx>
        <c:axId val="186303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crossAx val="1863038960"/>
        <c:crosses val="autoZero"/>
        <c:auto val="1"/>
        <c:lblAlgn val="ctr"/>
        <c:lblOffset val="100"/>
        <c:noMultiLvlLbl val="0"/>
      </c:catAx>
      <c:valAx>
        <c:axId val="186303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r>
                  <a:rPr lang="ja-JP"/>
                  <a:t>対</a:t>
                </a:r>
                <a:r>
                  <a:rPr lang="en-US"/>
                  <a:t>GDP(%)</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crossAx val="1863035216"/>
        <c:crosses val="autoZero"/>
        <c:crossBetween val="between"/>
      </c:valAx>
      <c:spPr>
        <a:noFill/>
        <a:ln>
          <a:noFill/>
        </a:ln>
        <a:effectLst/>
      </c:spPr>
    </c:plotArea>
    <c:legend>
      <c:legendPos val="t"/>
      <c:layout>
        <c:manualLayout>
          <c:xMode val="edge"/>
          <c:yMode val="edge"/>
          <c:x val="0.33588193956430074"/>
          <c:y val="0.10436882664210954"/>
          <c:w val="0.32546220764225542"/>
          <c:h val="6.22587148298641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j-ea"/>
          <a:ea typeface="+mj-ea"/>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Sheet1!$W$3</c:f>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ea"/>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Sheet1!$V$4:$V$20</c:f>
              <c:numCache>
                <c:formatCode>General</c:formatCode>
                <c:ptCount val="17"/>
                <c:pt idx="0">
                  <c:v>2020.1</c:v>
                </c:pt>
                <c:pt idx="1">
                  <c:v>2</c:v>
                </c:pt>
                <c:pt idx="2">
                  <c:v>3</c:v>
                </c:pt>
                <c:pt idx="3">
                  <c:v>4</c:v>
                </c:pt>
                <c:pt idx="4">
                  <c:v>5</c:v>
                </c:pt>
                <c:pt idx="5">
                  <c:v>6</c:v>
                </c:pt>
                <c:pt idx="6">
                  <c:v>7</c:v>
                </c:pt>
                <c:pt idx="7">
                  <c:v>8</c:v>
                </c:pt>
                <c:pt idx="8">
                  <c:v>9</c:v>
                </c:pt>
                <c:pt idx="9">
                  <c:v>10</c:v>
                </c:pt>
                <c:pt idx="10">
                  <c:v>11</c:v>
                </c:pt>
                <c:pt idx="11">
                  <c:v>12</c:v>
                </c:pt>
                <c:pt idx="12">
                  <c:v>2021.1</c:v>
                </c:pt>
                <c:pt idx="13">
                  <c:v>2</c:v>
                </c:pt>
                <c:pt idx="14">
                  <c:v>3</c:v>
                </c:pt>
                <c:pt idx="15">
                  <c:v>4</c:v>
                </c:pt>
                <c:pt idx="16">
                  <c:v>5</c:v>
                </c:pt>
              </c:numCache>
            </c:numRef>
          </c:cat>
          <c:val>
            <c:numRef>
              <c:f>Sheet1!$W$4:$W$20</c:f>
              <c:numCache>
                <c:formatCode>0.0</c:formatCode>
                <c:ptCount val="17"/>
                <c:pt idx="1">
                  <c:v>0.46</c:v>
                </c:pt>
                <c:pt idx="2">
                  <c:v>0.23</c:v>
                </c:pt>
                <c:pt idx="3">
                  <c:v>0.03</c:v>
                </c:pt>
                <c:pt idx="4">
                  <c:v>-2.5099999999999998</c:v>
                </c:pt>
                <c:pt idx="5">
                  <c:v>1.24</c:v>
                </c:pt>
                <c:pt idx="6">
                  <c:v>0.41</c:v>
                </c:pt>
                <c:pt idx="7">
                  <c:v>-0.35</c:v>
                </c:pt>
                <c:pt idx="8">
                  <c:v>0.76</c:v>
                </c:pt>
                <c:pt idx="9">
                  <c:v>0.9</c:v>
                </c:pt>
                <c:pt idx="10">
                  <c:v>-0.45</c:v>
                </c:pt>
                <c:pt idx="11">
                  <c:v>0.15</c:v>
                </c:pt>
                <c:pt idx="12">
                  <c:v>-1.1299999999999999</c:v>
                </c:pt>
                <c:pt idx="13">
                  <c:v>0.46</c:v>
                </c:pt>
                <c:pt idx="14">
                  <c:v>0.9</c:v>
                </c:pt>
                <c:pt idx="15">
                  <c:v>0.8</c:v>
                </c:pt>
                <c:pt idx="16">
                  <c:v>-1.7</c:v>
                </c:pt>
              </c:numCache>
            </c:numRef>
          </c:val>
          <c:extLst>
            <c:ext xmlns:c16="http://schemas.microsoft.com/office/drawing/2014/chart" uri="{C3380CC4-5D6E-409C-BE32-E72D297353CC}">
              <c16:uniqueId val="{00000000-ED0D-4E7A-9B45-DFE742E86CC7}"/>
            </c:ext>
          </c:extLst>
        </c:ser>
        <c:ser>
          <c:idx val="1"/>
          <c:order val="1"/>
          <c:tx>
            <c:strRef>
              <c:f>Sheet1!$X$3</c:f>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ea"/>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Sheet1!$V$4:$V$20</c:f>
              <c:numCache>
                <c:formatCode>General</c:formatCode>
                <c:ptCount val="17"/>
                <c:pt idx="0">
                  <c:v>2020.1</c:v>
                </c:pt>
                <c:pt idx="1">
                  <c:v>2</c:v>
                </c:pt>
                <c:pt idx="2">
                  <c:v>3</c:v>
                </c:pt>
                <c:pt idx="3">
                  <c:v>4</c:v>
                </c:pt>
                <c:pt idx="4">
                  <c:v>5</c:v>
                </c:pt>
                <c:pt idx="5">
                  <c:v>6</c:v>
                </c:pt>
                <c:pt idx="6">
                  <c:v>7</c:v>
                </c:pt>
                <c:pt idx="7">
                  <c:v>8</c:v>
                </c:pt>
                <c:pt idx="8">
                  <c:v>9</c:v>
                </c:pt>
                <c:pt idx="9">
                  <c:v>10</c:v>
                </c:pt>
                <c:pt idx="10">
                  <c:v>11</c:v>
                </c:pt>
                <c:pt idx="11">
                  <c:v>12</c:v>
                </c:pt>
                <c:pt idx="12">
                  <c:v>2021.1</c:v>
                </c:pt>
                <c:pt idx="13">
                  <c:v>2</c:v>
                </c:pt>
                <c:pt idx="14">
                  <c:v>3</c:v>
                </c:pt>
                <c:pt idx="15">
                  <c:v>4</c:v>
                </c:pt>
                <c:pt idx="16">
                  <c:v>5</c:v>
                </c:pt>
              </c:numCache>
            </c:numRef>
          </c:cat>
          <c:val>
            <c:numRef>
              <c:f>Sheet1!$X$4:$X$20</c:f>
              <c:numCache>
                <c:formatCode>0.0</c:formatCode>
                <c:ptCount val="17"/>
                <c:pt idx="1">
                  <c:v>0.11</c:v>
                </c:pt>
                <c:pt idx="2">
                  <c:v>0.11</c:v>
                </c:pt>
                <c:pt idx="3">
                  <c:v>1.4</c:v>
                </c:pt>
                <c:pt idx="4">
                  <c:v>-2.4</c:v>
                </c:pt>
                <c:pt idx="5">
                  <c:v>2.16</c:v>
                </c:pt>
                <c:pt idx="6">
                  <c:v>0.4</c:v>
                </c:pt>
                <c:pt idx="7">
                  <c:v>-1.2</c:v>
                </c:pt>
                <c:pt idx="8">
                  <c:v>0.72</c:v>
                </c:pt>
                <c:pt idx="9">
                  <c:v>1.1000000000000001</c:v>
                </c:pt>
                <c:pt idx="10">
                  <c:v>-0.96</c:v>
                </c:pt>
                <c:pt idx="11">
                  <c:v>0.15</c:v>
                </c:pt>
                <c:pt idx="12">
                  <c:v>-1.32</c:v>
                </c:pt>
                <c:pt idx="13">
                  <c:v>-0.32</c:v>
                </c:pt>
                <c:pt idx="14">
                  <c:v>1.59</c:v>
                </c:pt>
                <c:pt idx="15">
                  <c:v>1.9</c:v>
                </c:pt>
                <c:pt idx="16">
                  <c:v>-1.8</c:v>
                </c:pt>
              </c:numCache>
            </c:numRef>
          </c:val>
          <c:extLst>
            <c:ext xmlns:c16="http://schemas.microsoft.com/office/drawing/2014/chart" uri="{C3380CC4-5D6E-409C-BE32-E72D297353CC}">
              <c16:uniqueId val="{00000001-ED0D-4E7A-9B45-DFE742E86CC7}"/>
            </c:ext>
          </c:extLst>
        </c:ser>
        <c:dLbls>
          <c:dLblPos val="outEnd"/>
          <c:showLegendKey val="0"/>
          <c:showVal val="1"/>
          <c:showCatName val="0"/>
          <c:showSerName val="0"/>
          <c:showPercent val="0"/>
          <c:showBubbleSize val="0"/>
        </c:dLbls>
        <c:gapWidth val="219"/>
        <c:overlap val="-27"/>
        <c:axId val="1601307648"/>
        <c:axId val="1601308064"/>
      </c:barChart>
      <c:lineChart>
        <c:grouping val="standard"/>
        <c:varyColors val="0"/>
        <c:ser>
          <c:idx val="2"/>
          <c:order val="2"/>
          <c:tx>
            <c:strRef>
              <c:f>Sheet1!$Y$3</c:f>
              <c:strCache>
                <c:ptCount val="1"/>
                <c:pt idx="0">
                  <c:v>女性の非正規比率（右軸）</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Sheet1!$V$4:$V$20</c:f>
              <c:numCache>
                <c:formatCode>General</c:formatCode>
                <c:ptCount val="17"/>
                <c:pt idx="0">
                  <c:v>2020.1</c:v>
                </c:pt>
                <c:pt idx="1">
                  <c:v>2</c:v>
                </c:pt>
                <c:pt idx="2">
                  <c:v>3</c:v>
                </c:pt>
                <c:pt idx="3">
                  <c:v>4</c:v>
                </c:pt>
                <c:pt idx="4">
                  <c:v>5</c:v>
                </c:pt>
                <c:pt idx="5">
                  <c:v>6</c:v>
                </c:pt>
                <c:pt idx="6">
                  <c:v>7</c:v>
                </c:pt>
                <c:pt idx="7">
                  <c:v>8</c:v>
                </c:pt>
                <c:pt idx="8">
                  <c:v>9</c:v>
                </c:pt>
                <c:pt idx="9">
                  <c:v>10</c:v>
                </c:pt>
                <c:pt idx="10">
                  <c:v>11</c:v>
                </c:pt>
                <c:pt idx="11">
                  <c:v>12</c:v>
                </c:pt>
                <c:pt idx="12">
                  <c:v>2021.1</c:v>
                </c:pt>
                <c:pt idx="13">
                  <c:v>2</c:v>
                </c:pt>
                <c:pt idx="14">
                  <c:v>3</c:v>
                </c:pt>
                <c:pt idx="15">
                  <c:v>4</c:v>
                </c:pt>
                <c:pt idx="16">
                  <c:v>5</c:v>
                </c:pt>
              </c:numCache>
            </c:numRef>
          </c:cat>
          <c:val>
            <c:numRef>
              <c:f>Sheet1!$Y$4:$Y$20</c:f>
              <c:numCache>
                <c:formatCode>0.0</c:formatCode>
                <c:ptCount val="17"/>
                <c:pt idx="0">
                  <c:v>56</c:v>
                </c:pt>
                <c:pt idx="1">
                  <c:v>56.2</c:v>
                </c:pt>
                <c:pt idx="2">
                  <c:v>55.8</c:v>
                </c:pt>
                <c:pt idx="3">
                  <c:v>53.4</c:v>
                </c:pt>
                <c:pt idx="4">
                  <c:v>53.3</c:v>
                </c:pt>
                <c:pt idx="5">
                  <c:v>53.3</c:v>
                </c:pt>
                <c:pt idx="6">
                  <c:v>53.4</c:v>
                </c:pt>
                <c:pt idx="7">
                  <c:v>53.9</c:v>
                </c:pt>
                <c:pt idx="8">
                  <c:v>54.2</c:v>
                </c:pt>
                <c:pt idx="9">
                  <c:v>54.4</c:v>
                </c:pt>
                <c:pt idx="10">
                  <c:v>54.4</c:v>
                </c:pt>
                <c:pt idx="11">
                  <c:v>54.4</c:v>
                </c:pt>
                <c:pt idx="12">
                  <c:v>53.7</c:v>
                </c:pt>
                <c:pt idx="13">
                  <c:v>53.5</c:v>
                </c:pt>
                <c:pt idx="14">
                  <c:v>53.4</c:v>
                </c:pt>
                <c:pt idx="15">
                  <c:v>53</c:v>
                </c:pt>
                <c:pt idx="16">
                  <c:v>54</c:v>
                </c:pt>
              </c:numCache>
            </c:numRef>
          </c:val>
          <c:smooth val="0"/>
          <c:extLst>
            <c:ext xmlns:c16="http://schemas.microsoft.com/office/drawing/2014/chart" uri="{C3380CC4-5D6E-409C-BE32-E72D297353CC}">
              <c16:uniqueId val="{00000002-ED0D-4E7A-9B45-DFE742E86CC7}"/>
            </c:ext>
          </c:extLst>
        </c:ser>
        <c:dLbls>
          <c:showLegendKey val="0"/>
          <c:showVal val="1"/>
          <c:showCatName val="0"/>
          <c:showSerName val="0"/>
          <c:showPercent val="0"/>
          <c:showBubbleSize val="0"/>
        </c:dLbls>
        <c:marker val="1"/>
        <c:smooth val="0"/>
        <c:axId val="1636376752"/>
        <c:axId val="1636376336"/>
      </c:lineChart>
      <c:catAx>
        <c:axId val="160130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ea"/>
                <a:ea typeface="+mn-ea"/>
                <a:cs typeface="+mn-cs"/>
              </a:defRPr>
            </a:pPr>
            <a:endParaRPr lang="ja-JP"/>
          </a:p>
        </c:txPr>
        <c:crossAx val="1601308064"/>
        <c:crosses val="autoZero"/>
        <c:auto val="1"/>
        <c:lblAlgn val="ctr"/>
        <c:lblOffset val="100"/>
        <c:noMultiLvlLbl val="0"/>
      </c:catAx>
      <c:valAx>
        <c:axId val="1601308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ea"/>
                    <a:ea typeface="+mn-ea"/>
                    <a:cs typeface="+mn-cs"/>
                  </a:defRPr>
                </a:pPr>
                <a:r>
                  <a:rPr lang="en-US" altLang="ja-JP" dirty="0"/>
                  <a:t>(%)</a:t>
                </a:r>
                <a:endParaRPr lang="ja-JP" altLang="en-US"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ea"/>
                  <a:ea typeface="+mn-ea"/>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ea"/>
                <a:ea typeface="+mn-ea"/>
                <a:cs typeface="+mn-cs"/>
              </a:defRPr>
            </a:pPr>
            <a:endParaRPr lang="ja-JP"/>
          </a:p>
        </c:txPr>
        <c:crossAx val="1601307648"/>
        <c:crosses val="autoZero"/>
        <c:crossBetween val="between"/>
      </c:valAx>
      <c:valAx>
        <c:axId val="1636376336"/>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ea"/>
                    <a:ea typeface="+mn-ea"/>
                    <a:cs typeface="+mn-cs"/>
                  </a:defRPr>
                </a:pPr>
                <a:r>
                  <a:rPr lang="en-US" altLang="ja-JP" dirty="0"/>
                  <a:t>(%)</a:t>
                </a:r>
                <a:endParaRPr lang="ja-JP" altLang="en-US"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ea"/>
                  <a:ea typeface="+mn-ea"/>
                  <a:cs typeface="+mn-cs"/>
                </a:defRPr>
              </a:pPr>
              <a:endParaRPr lang="ja-JP"/>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ea"/>
                <a:ea typeface="+mn-ea"/>
                <a:cs typeface="+mn-cs"/>
              </a:defRPr>
            </a:pPr>
            <a:endParaRPr lang="ja-JP"/>
          </a:p>
        </c:txPr>
        <c:crossAx val="1636376752"/>
        <c:crosses val="max"/>
        <c:crossBetween val="between"/>
      </c:valAx>
      <c:catAx>
        <c:axId val="1636376752"/>
        <c:scaling>
          <c:orientation val="minMax"/>
        </c:scaling>
        <c:delete val="1"/>
        <c:axPos val="b"/>
        <c:numFmt formatCode="General" sourceLinked="1"/>
        <c:majorTickMark val="out"/>
        <c:minorTickMark val="none"/>
        <c:tickLblPos val="nextTo"/>
        <c:crossAx val="1636376336"/>
        <c:crosses val="autoZero"/>
        <c:auto val="1"/>
        <c:lblAlgn val="ctr"/>
        <c:lblOffset val="100"/>
        <c:noMultiLvlLbl val="0"/>
      </c:catAx>
      <c:spPr>
        <a:noFill/>
        <a:ln>
          <a:noFill/>
        </a:ln>
        <a:effectLst/>
      </c:spPr>
    </c:plotArea>
    <c:legend>
      <c:legendPos val="t"/>
      <c:layout>
        <c:manualLayout>
          <c:xMode val="edge"/>
          <c:yMode val="edge"/>
          <c:x val="0.38558227423843661"/>
          <c:y val="0.14840606419897764"/>
          <c:w val="0.43011349993369913"/>
          <c:h val="5.108323697998667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52260134149895E-2"/>
          <c:y val="4.1486419575237361E-2"/>
          <c:w val="0.8453495224003561"/>
          <c:h val="0.72776953766524388"/>
        </c:manualLayout>
      </c:layout>
      <c:barChart>
        <c:barDir val="col"/>
        <c:grouping val="clustered"/>
        <c:varyColors val="0"/>
        <c:ser>
          <c:idx val="0"/>
          <c:order val="0"/>
          <c:tx>
            <c:strRef>
              <c:f>'Data-données 3.9'!$D$121</c:f>
              <c:strCache>
                <c:ptCount val="1"/>
                <c:pt idx="0">
                  <c:v>成人全員が就業（共稼ぎ、1人親、単身）</c:v>
                </c:pt>
              </c:strCache>
            </c:strRef>
          </c:tx>
          <c:invertIfNegative val="0"/>
          <c:cat>
            <c:strRef>
              <c:f>'Data-données 3.9'!$C$122:$C$150</c:f>
              <c:strCache>
                <c:ptCount val="29"/>
                <c:pt idx="0">
                  <c:v>日本</c:v>
                </c:pt>
                <c:pt idx="1">
                  <c:v>メキシコ</c:v>
                </c:pt>
                <c:pt idx="2">
                  <c:v>ポルトガル</c:v>
                </c:pt>
                <c:pt idx="3">
                  <c:v>韓国</c:v>
                </c:pt>
                <c:pt idx="4">
                  <c:v>ポーランド</c:v>
                </c:pt>
                <c:pt idx="5">
                  <c:v>オーストリア</c:v>
                </c:pt>
                <c:pt idx="6">
                  <c:v>ドイツ</c:v>
                </c:pt>
                <c:pt idx="7">
                  <c:v>アメリカ</c:v>
                </c:pt>
                <c:pt idx="8">
                  <c:v>スペイン</c:v>
                </c:pt>
                <c:pt idx="9">
                  <c:v>ベルギー</c:v>
                </c:pt>
                <c:pt idx="10">
                  <c:v>ニュージーランド</c:v>
                </c:pt>
                <c:pt idx="11">
                  <c:v>カナダ</c:v>
                </c:pt>
                <c:pt idx="12">
                  <c:v>スロバキア</c:v>
                </c:pt>
                <c:pt idx="13">
                  <c:v>OECD</c:v>
                </c:pt>
                <c:pt idx="14">
                  <c:v>ルクセンブルグ</c:v>
                </c:pt>
                <c:pt idx="15">
                  <c:v>ノルウェー</c:v>
                </c:pt>
                <c:pt idx="16">
                  <c:v>アイスランド</c:v>
                </c:pt>
                <c:pt idx="17">
                  <c:v>フランス</c:v>
                </c:pt>
                <c:pt idx="18">
                  <c:v>オランダ</c:v>
                </c:pt>
                <c:pt idx="19">
                  <c:v>ギリシャ</c:v>
                </c:pt>
                <c:pt idx="20">
                  <c:v>チェコ</c:v>
                </c:pt>
                <c:pt idx="21">
                  <c:v>イギリス</c:v>
                </c:pt>
                <c:pt idx="22">
                  <c:v>イタリア</c:v>
                </c:pt>
                <c:pt idx="23">
                  <c:v>デンマーク</c:v>
                </c:pt>
                <c:pt idx="24">
                  <c:v>フィンランド</c:v>
                </c:pt>
                <c:pt idx="25">
                  <c:v>スウェーデン</c:v>
                </c:pt>
                <c:pt idx="26">
                  <c:v>ハンガリー</c:v>
                </c:pt>
                <c:pt idx="27">
                  <c:v>アイルランド</c:v>
                </c:pt>
                <c:pt idx="28">
                  <c:v>オーストラリア</c:v>
                </c:pt>
              </c:strCache>
            </c:strRef>
          </c:cat>
          <c:val>
            <c:numRef>
              <c:f>'Data-données 3.9'!$D$122:$D$150</c:f>
              <c:numCache>
                <c:formatCode>0.0</c:formatCode>
                <c:ptCount val="29"/>
                <c:pt idx="0">
                  <c:v>-7.8883293652036572</c:v>
                </c:pt>
                <c:pt idx="1">
                  <c:v>6.8851927166607405</c:v>
                </c:pt>
                <c:pt idx="2">
                  <c:v>7.5534278751444264</c:v>
                </c:pt>
                <c:pt idx="3">
                  <c:v>17.61342399117289</c:v>
                </c:pt>
                <c:pt idx="4">
                  <c:v>17.918131323765</c:v>
                </c:pt>
                <c:pt idx="5">
                  <c:v>18.613519413434361</c:v>
                </c:pt>
                <c:pt idx="6">
                  <c:v>24.001304758202192</c:v>
                </c:pt>
                <c:pt idx="7">
                  <c:v>25.8479788458502</c:v>
                </c:pt>
                <c:pt idx="8">
                  <c:v>28.965506930012097</c:v>
                </c:pt>
                <c:pt idx="9">
                  <c:v>30.782014904397137</c:v>
                </c:pt>
                <c:pt idx="10">
                  <c:v>31.857179151439365</c:v>
                </c:pt>
                <c:pt idx="11">
                  <c:v>34.975658584592317</c:v>
                </c:pt>
                <c:pt idx="12">
                  <c:v>36.037433144066924</c:v>
                </c:pt>
                <c:pt idx="13">
                  <c:v>37.556666540390722</c:v>
                </c:pt>
                <c:pt idx="14">
                  <c:v>39.334071833326242</c:v>
                </c:pt>
                <c:pt idx="15">
                  <c:v>39.990706785891234</c:v>
                </c:pt>
                <c:pt idx="16">
                  <c:v>42.060865880251484</c:v>
                </c:pt>
                <c:pt idx="17">
                  <c:v>42.204969568913207</c:v>
                </c:pt>
                <c:pt idx="18">
                  <c:v>44.668122581016284</c:v>
                </c:pt>
                <c:pt idx="19">
                  <c:v>46.303234915699747</c:v>
                </c:pt>
                <c:pt idx="20">
                  <c:v>50.125796517144813</c:v>
                </c:pt>
                <c:pt idx="21">
                  <c:v>50.557507502357325</c:v>
                </c:pt>
                <c:pt idx="22">
                  <c:v>53.640363326710187</c:v>
                </c:pt>
                <c:pt idx="23">
                  <c:v>54.39133897594396</c:v>
                </c:pt>
                <c:pt idx="24">
                  <c:v>58.8573590413205</c:v>
                </c:pt>
                <c:pt idx="25">
                  <c:v>60.38139559449337</c:v>
                </c:pt>
                <c:pt idx="26">
                  <c:v>60.748730845347573</c:v>
                </c:pt>
                <c:pt idx="27">
                  <c:v>61.298389909885223</c:v>
                </c:pt>
                <c:pt idx="28">
                  <c:v>73.86136757910522</c:v>
                </c:pt>
              </c:numCache>
            </c:numRef>
          </c:val>
          <c:extLst>
            <c:ext xmlns:c16="http://schemas.microsoft.com/office/drawing/2014/chart" uri="{C3380CC4-5D6E-409C-BE32-E72D297353CC}">
              <c16:uniqueId val="{00000000-A53C-43CB-BFF3-7E1227918AF3}"/>
            </c:ext>
          </c:extLst>
        </c:ser>
        <c:ser>
          <c:idx val="1"/>
          <c:order val="1"/>
          <c:tx>
            <c:strRef>
              <c:f>'Data-données 3.9'!$E$121</c:f>
              <c:strCache>
                <c:ptCount val="1"/>
                <c:pt idx="0">
                  <c:v>カップルの1人が就業</c:v>
                </c:pt>
              </c:strCache>
            </c:strRef>
          </c:tx>
          <c:invertIfNegative val="0"/>
          <c:cat>
            <c:strRef>
              <c:f>'Data-données 3.9'!$C$122:$C$150</c:f>
              <c:strCache>
                <c:ptCount val="29"/>
                <c:pt idx="0">
                  <c:v>日本</c:v>
                </c:pt>
                <c:pt idx="1">
                  <c:v>メキシコ</c:v>
                </c:pt>
                <c:pt idx="2">
                  <c:v>ポルトガル</c:v>
                </c:pt>
                <c:pt idx="3">
                  <c:v>韓国</c:v>
                </c:pt>
                <c:pt idx="4">
                  <c:v>ポーランド</c:v>
                </c:pt>
                <c:pt idx="5">
                  <c:v>オーストリア</c:v>
                </c:pt>
                <c:pt idx="6">
                  <c:v>ドイツ</c:v>
                </c:pt>
                <c:pt idx="7">
                  <c:v>アメリカ</c:v>
                </c:pt>
                <c:pt idx="8">
                  <c:v>スペイン</c:v>
                </c:pt>
                <c:pt idx="9">
                  <c:v>ベルギー</c:v>
                </c:pt>
                <c:pt idx="10">
                  <c:v>ニュージーランド</c:v>
                </c:pt>
                <c:pt idx="11">
                  <c:v>カナダ</c:v>
                </c:pt>
                <c:pt idx="12">
                  <c:v>スロバキア</c:v>
                </c:pt>
                <c:pt idx="13">
                  <c:v>OECD</c:v>
                </c:pt>
                <c:pt idx="14">
                  <c:v>ルクセンブルグ</c:v>
                </c:pt>
                <c:pt idx="15">
                  <c:v>ノルウェー</c:v>
                </c:pt>
                <c:pt idx="16">
                  <c:v>アイスランド</c:v>
                </c:pt>
                <c:pt idx="17">
                  <c:v>フランス</c:v>
                </c:pt>
                <c:pt idx="18">
                  <c:v>オランダ</c:v>
                </c:pt>
                <c:pt idx="19">
                  <c:v>ギリシャ</c:v>
                </c:pt>
                <c:pt idx="20">
                  <c:v>チェコ</c:v>
                </c:pt>
                <c:pt idx="21">
                  <c:v>イギリス</c:v>
                </c:pt>
                <c:pt idx="22">
                  <c:v>イタリア</c:v>
                </c:pt>
                <c:pt idx="23">
                  <c:v>デンマーク</c:v>
                </c:pt>
                <c:pt idx="24">
                  <c:v>フィンランド</c:v>
                </c:pt>
                <c:pt idx="25">
                  <c:v>スウェーデン</c:v>
                </c:pt>
                <c:pt idx="26">
                  <c:v>ハンガリー</c:v>
                </c:pt>
                <c:pt idx="27">
                  <c:v>アイルランド</c:v>
                </c:pt>
                <c:pt idx="28">
                  <c:v>オーストラリア</c:v>
                </c:pt>
              </c:strCache>
            </c:strRef>
          </c:cat>
          <c:val>
            <c:numRef>
              <c:f>'Data-données 3.9'!$E$122:$E$150</c:f>
              <c:numCache>
                <c:formatCode>0.0</c:formatCode>
                <c:ptCount val="29"/>
                <c:pt idx="0">
                  <c:v>6.6527121717151871</c:v>
                </c:pt>
                <c:pt idx="1">
                  <c:v>3.7278716186577605</c:v>
                </c:pt>
                <c:pt idx="2">
                  <c:v>35.581278650986285</c:v>
                </c:pt>
                <c:pt idx="3">
                  <c:v>13.986472074671285</c:v>
                </c:pt>
                <c:pt idx="4">
                  <c:v>31.771532160319733</c:v>
                </c:pt>
                <c:pt idx="5">
                  <c:v>65.695997311747959</c:v>
                </c:pt>
                <c:pt idx="6">
                  <c:v>43.806604620999948</c:v>
                </c:pt>
                <c:pt idx="7">
                  <c:v>26.168626312918185</c:v>
                </c:pt>
                <c:pt idx="8">
                  <c:v>20.110849697614437</c:v>
                </c:pt>
                <c:pt idx="9">
                  <c:v>57.0524880275782</c:v>
                </c:pt>
                <c:pt idx="10">
                  <c:v>40.234061268979239</c:v>
                </c:pt>
                <c:pt idx="11">
                  <c:v>42.427581690849983</c:v>
                </c:pt>
                <c:pt idx="12">
                  <c:v>49.986562884749091</c:v>
                </c:pt>
                <c:pt idx="13">
                  <c:v>48.406193939752491</c:v>
                </c:pt>
                <c:pt idx="14">
                  <c:v>45.549842648818753</c:v>
                </c:pt>
                <c:pt idx="15">
                  <c:v>71.567173920334128</c:v>
                </c:pt>
                <c:pt idx="16">
                  <c:v>52.157078539616307</c:v>
                </c:pt>
                <c:pt idx="17">
                  <c:v>62.694670318067089</c:v>
                </c:pt>
                <c:pt idx="18">
                  <c:v>60.533858447871204</c:v>
                </c:pt>
                <c:pt idx="19">
                  <c:v>40.021898981526128</c:v>
                </c:pt>
                <c:pt idx="20">
                  <c:v>70.158094761449377</c:v>
                </c:pt>
                <c:pt idx="21">
                  <c:v>53.238574653516814</c:v>
                </c:pt>
                <c:pt idx="22">
                  <c:v>40.713606950540758</c:v>
                </c:pt>
                <c:pt idx="23">
                  <c:v>79.074070050853152</c:v>
                </c:pt>
                <c:pt idx="24">
                  <c:v>73.182611334496627</c:v>
                </c:pt>
                <c:pt idx="25">
                  <c:v>68.228010851678562</c:v>
                </c:pt>
                <c:pt idx="26">
                  <c:v>70.29147515081867</c:v>
                </c:pt>
                <c:pt idx="27">
                  <c:v>58.349264235954358</c:v>
                </c:pt>
                <c:pt idx="28">
                  <c:v>72.410560975740765</c:v>
                </c:pt>
              </c:numCache>
            </c:numRef>
          </c:val>
          <c:extLst>
            <c:ext xmlns:c16="http://schemas.microsoft.com/office/drawing/2014/chart" uri="{C3380CC4-5D6E-409C-BE32-E72D297353CC}">
              <c16:uniqueId val="{00000001-A53C-43CB-BFF3-7E1227918AF3}"/>
            </c:ext>
          </c:extLst>
        </c:ser>
        <c:dLbls>
          <c:showLegendKey val="0"/>
          <c:showVal val="0"/>
          <c:showCatName val="0"/>
          <c:showSerName val="0"/>
          <c:showPercent val="0"/>
          <c:showBubbleSize val="0"/>
        </c:dLbls>
        <c:gapWidth val="150"/>
        <c:axId val="214339968"/>
        <c:axId val="214341504"/>
      </c:barChart>
      <c:catAx>
        <c:axId val="214339968"/>
        <c:scaling>
          <c:orientation val="minMax"/>
        </c:scaling>
        <c:delete val="0"/>
        <c:axPos val="b"/>
        <c:numFmt formatCode="General" sourceLinked="0"/>
        <c:majorTickMark val="out"/>
        <c:minorTickMark val="none"/>
        <c:tickLblPos val="nextTo"/>
        <c:txPr>
          <a:bodyPr rot="0" vert="eaVert"/>
          <a:lstStyle/>
          <a:p>
            <a:pPr>
              <a:defRPr/>
            </a:pPr>
            <a:endParaRPr lang="ja-JP"/>
          </a:p>
        </c:txPr>
        <c:crossAx val="214341504"/>
        <c:crossesAt val="0"/>
        <c:auto val="1"/>
        <c:lblAlgn val="ctr"/>
        <c:lblOffset val="100"/>
        <c:noMultiLvlLbl val="0"/>
      </c:catAx>
      <c:valAx>
        <c:axId val="214341504"/>
        <c:scaling>
          <c:orientation val="minMax"/>
          <c:max val="80"/>
          <c:min val="-10"/>
        </c:scaling>
        <c:delete val="0"/>
        <c:axPos val="l"/>
        <c:majorGridlines/>
        <c:title>
          <c:tx>
            <c:rich>
              <a:bodyPr rot="0" vert="wordArtVertRtl"/>
              <a:lstStyle/>
              <a:p>
                <a:pPr>
                  <a:defRPr/>
                </a:pPr>
                <a:r>
                  <a:rPr lang="en-US" altLang="ja-JP" dirty="0"/>
                  <a:t>(%)</a:t>
                </a:r>
              </a:p>
            </c:rich>
          </c:tx>
          <c:overlay val="0"/>
        </c:title>
        <c:numFmt formatCode="#,##0_ " sourceLinked="0"/>
        <c:majorTickMark val="out"/>
        <c:minorTickMark val="none"/>
        <c:tickLblPos val="nextTo"/>
        <c:crossAx val="214339968"/>
        <c:crosses val="autoZero"/>
        <c:crossBetween val="between"/>
      </c:valAx>
    </c:plotArea>
    <c:legend>
      <c:legendPos val="b"/>
      <c:overlay val="0"/>
    </c:legend>
    <c:plotVisOnly val="1"/>
    <c:dispBlanksAs val="gap"/>
    <c:showDLblsOverMax val="0"/>
  </c:chart>
  <c:txPr>
    <a:bodyPr/>
    <a:lstStyle/>
    <a:p>
      <a:pPr>
        <a:defRPr sz="12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Sheet2!$C$4</c:f>
              <c:strCache>
                <c:ptCount val="1"/>
                <c:pt idx="0">
                  <c:v>成人１人で無業</c:v>
                </c:pt>
              </c:strCache>
            </c:strRef>
          </c:tx>
          <c:invertIfNegative val="0"/>
          <c:cat>
            <c:strRef>
              <c:f>Sheet2!$B$5:$B$34</c:f>
              <c:strCache>
                <c:ptCount val="30"/>
                <c:pt idx="0">
                  <c:v>アイルランド</c:v>
                </c:pt>
                <c:pt idx="1">
                  <c:v>デンマーク</c:v>
                </c:pt>
                <c:pt idx="2">
                  <c:v>ドイツ</c:v>
                </c:pt>
                <c:pt idx="3">
                  <c:v>チェコ</c:v>
                </c:pt>
                <c:pt idx="4">
                  <c:v>ベルギー</c:v>
                </c:pt>
                <c:pt idx="5">
                  <c:v>オーストラリア</c:v>
                </c:pt>
                <c:pt idx="6">
                  <c:v>ノルウェー</c:v>
                </c:pt>
                <c:pt idx="7">
                  <c:v>フィンランド</c:v>
                </c:pt>
                <c:pt idx="8">
                  <c:v>オランダ</c:v>
                </c:pt>
                <c:pt idx="9">
                  <c:v>スウェーデン</c:v>
                </c:pt>
                <c:pt idx="10">
                  <c:v>アイスランド</c:v>
                </c:pt>
                <c:pt idx="11">
                  <c:v>ハンガリー</c:v>
                </c:pt>
                <c:pt idx="12">
                  <c:v>イギリス</c:v>
                </c:pt>
                <c:pt idx="13">
                  <c:v>スロベニア</c:v>
                </c:pt>
                <c:pt idx="14">
                  <c:v>フランス</c:v>
                </c:pt>
                <c:pt idx="15">
                  <c:v>ニュージーランド</c:v>
                </c:pt>
                <c:pt idx="16">
                  <c:v>ポルトガル</c:v>
                </c:pt>
                <c:pt idx="17">
                  <c:v>オーストリア</c:v>
                </c:pt>
                <c:pt idx="18">
                  <c:v>スロバク</c:v>
                </c:pt>
                <c:pt idx="19">
                  <c:v>ポーランド</c:v>
                </c:pt>
                <c:pt idx="20">
                  <c:v>アメリカ</c:v>
                </c:pt>
                <c:pt idx="21">
                  <c:v>カナダ</c:v>
                </c:pt>
                <c:pt idx="22">
                  <c:v>ギリシャ</c:v>
                </c:pt>
                <c:pt idx="23">
                  <c:v>イタリア</c:v>
                </c:pt>
                <c:pt idx="24">
                  <c:v>メキシコ</c:v>
                </c:pt>
                <c:pt idx="25">
                  <c:v>スペイン</c:v>
                </c:pt>
                <c:pt idx="26">
                  <c:v>日本</c:v>
                </c:pt>
                <c:pt idx="27">
                  <c:v>トルコ</c:v>
                </c:pt>
                <c:pt idx="28">
                  <c:v>インド</c:v>
                </c:pt>
                <c:pt idx="29">
                  <c:v>中国</c:v>
                </c:pt>
              </c:strCache>
            </c:strRef>
          </c:cat>
          <c:val>
            <c:numRef>
              <c:f>Sheet2!$C$5:$C$34</c:f>
              <c:numCache>
                <c:formatCode>0.0</c:formatCode>
                <c:ptCount val="30"/>
                <c:pt idx="0">
                  <c:v>59.402944509953493</c:v>
                </c:pt>
                <c:pt idx="1">
                  <c:v>24</c:v>
                </c:pt>
                <c:pt idx="2">
                  <c:v>51.66</c:v>
                </c:pt>
                <c:pt idx="3">
                  <c:v>72.833002077102748</c:v>
                </c:pt>
                <c:pt idx="4">
                  <c:v>58.294313981832957</c:v>
                </c:pt>
                <c:pt idx="5">
                  <c:v>76.100000000000009</c:v>
                </c:pt>
                <c:pt idx="6">
                  <c:v>54.930000000000007</c:v>
                </c:pt>
                <c:pt idx="7">
                  <c:v>31.416569800000001</c:v>
                </c:pt>
                <c:pt idx="8">
                  <c:v>54.6</c:v>
                </c:pt>
                <c:pt idx="9">
                  <c:v>80.978000000000009</c:v>
                </c:pt>
                <c:pt idx="10">
                  <c:v>27.993636618538979</c:v>
                </c:pt>
                <c:pt idx="11">
                  <c:v>37.901620000000001</c:v>
                </c:pt>
                <c:pt idx="12">
                  <c:v>32.913487699999877</c:v>
                </c:pt>
                <c:pt idx="13">
                  <c:v>97.984831962246716</c:v>
                </c:pt>
                <c:pt idx="14">
                  <c:v>54.648651400000013</c:v>
                </c:pt>
                <c:pt idx="15">
                  <c:v>90.199999999999974</c:v>
                </c:pt>
                <c:pt idx="16">
                  <c:v>61.971115310113781</c:v>
                </c:pt>
                <c:pt idx="17">
                  <c:v>44.312625089501807</c:v>
                </c:pt>
                <c:pt idx="18">
                  <c:v>98.22634611322988</c:v>
                </c:pt>
                <c:pt idx="19">
                  <c:v>61.27707041148124</c:v>
                </c:pt>
                <c:pt idx="20">
                  <c:v>86.829299999999975</c:v>
                </c:pt>
                <c:pt idx="21">
                  <c:v>95.984000000000023</c:v>
                </c:pt>
                <c:pt idx="22">
                  <c:v>67.741705870969312</c:v>
                </c:pt>
                <c:pt idx="23">
                  <c:v>92.115490727514356</c:v>
                </c:pt>
                <c:pt idx="24">
                  <c:v>52.568049700000003</c:v>
                </c:pt>
                <c:pt idx="25">
                  <c:v>82.223893439374265</c:v>
                </c:pt>
                <c:pt idx="26">
                  <c:v>47.400000000000013</c:v>
                </c:pt>
                <c:pt idx="27">
                  <c:v>43.986885599999972</c:v>
                </c:pt>
                <c:pt idx="28">
                  <c:v>36.136294599999999</c:v>
                </c:pt>
                <c:pt idx="29">
                  <c:v>73.622109999999978</c:v>
                </c:pt>
              </c:numCache>
            </c:numRef>
          </c:val>
          <c:extLst>
            <c:ext xmlns:c16="http://schemas.microsoft.com/office/drawing/2014/chart" uri="{C3380CC4-5D6E-409C-BE32-E72D297353CC}">
              <c16:uniqueId val="{00000000-5BF6-4279-9F97-7D692A71E3B7}"/>
            </c:ext>
          </c:extLst>
        </c:ser>
        <c:ser>
          <c:idx val="2"/>
          <c:order val="2"/>
          <c:tx>
            <c:strRef>
              <c:f>Sheet2!$E$4</c:f>
              <c:strCache>
                <c:ptCount val="1"/>
                <c:pt idx="0">
                  <c:v>成人2人以上で就業者なし</c:v>
                </c:pt>
              </c:strCache>
            </c:strRef>
          </c:tx>
          <c:invertIfNegative val="0"/>
          <c:cat>
            <c:strRef>
              <c:f>Sheet2!$B$5:$B$34</c:f>
              <c:strCache>
                <c:ptCount val="30"/>
                <c:pt idx="0">
                  <c:v>アイルランド</c:v>
                </c:pt>
                <c:pt idx="1">
                  <c:v>デンマーク</c:v>
                </c:pt>
                <c:pt idx="2">
                  <c:v>ドイツ</c:v>
                </c:pt>
                <c:pt idx="3">
                  <c:v>チェコ</c:v>
                </c:pt>
                <c:pt idx="4">
                  <c:v>ベルギー</c:v>
                </c:pt>
                <c:pt idx="5">
                  <c:v>オーストラリア</c:v>
                </c:pt>
                <c:pt idx="6">
                  <c:v>ノルウェー</c:v>
                </c:pt>
                <c:pt idx="7">
                  <c:v>フィンランド</c:v>
                </c:pt>
                <c:pt idx="8">
                  <c:v>オランダ</c:v>
                </c:pt>
                <c:pt idx="9">
                  <c:v>スウェーデン</c:v>
                </c:pt>
                <c:pt idx="10">
                  <c:v>アイスランド</c:v>
                </c:pt>
                <c:pt idx="11">
                  <c:v>ハンガリー</c:v>
                </c:pt>
                <c:pt idx="12">
                  <c:v>イギリス</c:v>
                </c:pt>
                <c:pt idx="13">
                  <c:v>スロベニア</c:v>
                </c:pt>
                <c:pt idx="14">
                  <c:v>フランス</c:v>
                </c:pt>
                <c:pt idx="15">
                  <c:v>ニュージーランド</c:v>
                </c:pt>
                <c:pt idx="16">
                  <c:v>ポルトガル</c:v>
                </c:pt>
                <c:pt idx="17">
                  <c:v>オーストリア</c:v>
                </c:pt>
                <c:pt idx="18">
                  <c:v>スロバク</c:v>
                </c:pt>
                <c:pt idx="19">
                  <c:v>ポーランド</c:v>
                </c:pt>
                <c:pt idx="20">
                  <c:v>アメリカ</c:v>
                </c:pt>
                <c:pt idx="21">
                  <c:v>カナダ</c:v>
                </c:pt>
                <c:pt idx="22">
                  <c:v>ギリシャ</c:v>
                </c:pt>
                <c:pt idx="23">
                  <c:v>イタリア</c:v>
                </c:pt>
                <c:pt idx="24">
                  <c:v>メキシコ</c:v>
                </c:pt>
                <c:pt idx="25">
                  <c:v>スペイン</c:v>
                </c:pt>
                <c:pt idx="26">
                  <c:v>日本</c:v>
                </c:pt>
                <c:pt idx="27">
                  <c:v>トルコ</c:v>
                </c:pt>
                <c:pt idx="28">
                  <c:v>インド</c:v>
                </c:pt>
                <c:pt idx="29">
                  <c:v>中国</c:v>
                </c:pt>
              </c:strCache>
            </c:strRef>
          </c:cat>
          <c:val>
            <c:numRef>
              <c:f>Sheet2!$E$5:$E$34</c:f>
              <c:numCache>
                <c:formatCode>0.0</c:formatCode>
                <c:ptCount val="30"/>
                <c:pt idx="0">
                  <c:v>31.630610850183221</c:v>
                </c:pt>
                <c:pt idx="1">
                  <c:v>18.599999999999991</c:v>
                </c:pt>
                <c:pt idx="2">
                  <c:v>21.990000000000009</c:v>
                </c:pt>
                <c:pt idx="3">
                  <c:v>76.289942408514378</c:v>
                </c:pt>
                <c:pt idx="4">
                  <c:v>59.324276218377832</c:v>
                </c:pt>
                <c:pt idx="5">
                  <c:v>59.330000000000013</c:v>
                </c:pt>
                <c:pt idx="6">
                  <c:v>56.98</c:v>
                </c:pt>
                <c:pt idx="7">
                  <c:v>44.526924860000001</c:v>
                </c:pt>
                <c:pt idx="8">
                  <c:v>66.8</c:v>
                </c:pt>
                <c:pt idx="9">
                  <c:v>71.657999999999987</c:v>
                </c:pt>
                <c:pt idx="10">
                  <c:v>15.24734187470157</c:v>
                </c:pt>
                <c:pt idx="11">
                  <c:v>33.143610000000002</c:v>
                </c:pt>
                <c:pt idx="12">
                  <c:v>41.890654599999998</c:v>
                </c:pt>
                <c:pt idx="13">
                  <c:v>77.239295078542625</c:v>
                </c:pt>
                <c:pt idx="14">
                  <c:v>28.608208999999992</c:v>
                </c:pt>
                <c:pt idx="15">
                  <c:v>56.5</c:v>
                </c:pt>
                <c:pt idx="16">
                  <c:v>77.883004953424134</c:v>
                </c:pt>
                <c:pt idx="17">
                  <c:v>56.794114377728498</c:v>
                </c:pt>
                <c:pt idx="18">
                  <c:v>90.640266782895864</c:v>
                </c:pt>
                <c:pt idx="19">
                  <c:v>63.461459029886953</c:v>
                </c:pt>
                <c:pt idx="20">
                  <c:v>64.853300000000004</c:v>
                </c:pt>
                <c:pt idx="21">
                  <c:v>88.905000000000001</c:v>
                </c:pt>
                <c:pt idx="22">
                  <c:v>58.090468036009021</c:v>
                </c:pt>
                <c:pt idx="23">
                  <c:v>84.815200739332894</c:v>
                </c:pt>
                <c:pt idx="24">
                  <c:v>55.444389899999997</c:v>
                </c:pt>
                <c:pt idx="25">
                  <c:v>87.009558076985797</c:v>
                </c:pt>
                <c:pt idx="26">
                  <c:v>51.8</c:v>
                </c:pt>
                <c:pt idx="27">
                  <c:v>48.202962400000011</c:v>
                </c:pt>
                <c:pt idx="28">
                  <c:v>22.508175999999999</c:v>
                </c:pt>
                <c:pt idx="29">
                  <c:v>56.18544</c:v>
                </c:pt>
              </c:numCache>
            </c:numRef>
          </c:val>
          <c:extLst>
            <c:ext xmlns:c16="http://schemas.microsoft.com/office/drawing/2014/chart" uri="{C3380CC4-5D6E-409C-BE32-E72D297353CC}">
              <c16:uniqueId val="{00000001-5BF6-4279-9F97-7D692A71E3B7}"/>
            </c:ext>
          </c:extLst>
        </c:ser>
        <c:ser>
          <c:idx val="3"/>
          <c:order val="3"/>
          <c:tx>
            <c:strRef>
              <c:f>Sheet2!$F$4</c:f>
              <c:strCache>
                <c:ptCount val="1"/>
                <c:pt idx="0">
                  <c:v>成人2人以上で1人就業</c:v>
                </c:pt>
              </c:strCache>
            </c:strRef>
          </c:tx>
          <c:invertIfNegative val="0"/>
          <c:cat>
            <c:strRef>
              <c:f>Sheet2!$B$5:$B$34</c:f>
              <c:strCache>
                <c:ptCount val="30"/>
                <c:pt idx="0">
                  <c:v>アイルランド</c:v>
                </c:pt>
                <c:pt idx="1">
                  <c:v>デンマーク</c:v>
                </c:pt>
                <c:pt idx="2">
                  <c:v>ドイツ</c:v>
                </c:pt>
                <c:pt idx="3">
                  <c:v>チェコ</c:v>
                </c:pt>
                <c:pt idx="4">
                  <c:v>ベルギー</c:v>
                </c:pt>
                <c:pt idx="5">
                  <c:v>オーストラリア</c:v>
                </c:pt>
                <c:pt idx="6">
                  <c:v>ノルウェー</c:v>
                </c:pt>
                <c:pt idx="7">
                  <c:v>フィンランド</c:v>
                </c:pt>
                <c:pt idx="8">
                  <c:v>オランダ</c:v>
                </c:pt>
                <c:pt idx="9">
                  <c:v>スウェーデン</c:v>
                </c:pt>
                <c:pt idx="10">
                  <c:v>アイスランド</c:v>
                </c:pt>
                <c:pt idx="11">
                  <c:v>ハンガリー</c:v>
                </c:pt>
                <c:pt idx="12">
                  <c:v>イギリス</c:v>
                </c:pt>
                <c:pt idx="13">
                  <c:v>スロベニア</c:v>
                </c:pt>
                <c:pt idx="14">
                  <c:v>フランス</c:v>
                </c:pt>
                <c:pt idx="15">
                  <c:v>ニュージーランド</c:v>
                </c:pt>
                <c:pt idx="16">
                  <c:v>ポルトガル</c:v>
                </c:pt>
                <c:pt idx="17">
                  <c:v>オーストリア</c:v>
                </c:pt>
                <c:pt idx="18">
                  <c:v>スロバク</c:v>
                </c:pt>
                <c:pt idx="19">
                  <c:v>ポーランド</c:v>
                </c:pt>
                <c:pt idx="20">
                  <c:v>アメリカ</c:v>
                </c:pt>
                <c:pt idx="21">
                  <c:v>カナダ</c:v>
                </c:pt>
                <c:pt idx="22">
                  <c:v>ギリシャ</c:v>
                </c:pt>
                <c:pt idx="23">
                  <c:v>イタリア</c:v>
                </c:pt>
                <c:pt idx="24">
                  <c:v>メキシコ</c:v>
                </c:pt>
                <c:pt idx="25">
                  <c:v>スペイン</c:v>
                </c:pt>
                <c:pt idx="26">
                  <c:v>日本</c:v>
                </c:pt>
                <c:pt idx="27">
                  <c:v>トルコ</c:v>
                </c:pt>
                <c:pt idx="28">
                  <c:v>インド</c:v>
                </c:pt>
                <c:pt idx="29">
                  <c:v>中国</c:v>
                </c:pt>
              </c:strCache>
            </c:strRef>
          </c:cat>
          <c:val>
            <c:numRef>
              <c:f>Sheet2!$F$5:$F$34</c:f>
              <c:numCache>
                <c:formatCode>0.0</c:formatCode>
                <c:ptCount val="30"/>
                <c:pt idx="0">
                  <c:v>7.6771886648154837</c:v>
                </c:pt>
                <c:pt idx="1">
                  <c:v>7.7</c:v>
                </c:pt>
                <c:pt idx="2">
                  <c:v>4.51</c:v>
                </c:pt>
                <c:pt idx="3">
                  <c:v>8.6562400481379367</c:v>
                </c:pt>
                <c:pt idx="4">
                  <c:v>13.06953085456237</c:v>
                </c:pt>
                <c:pt idx="5">
                  <c:v>12.15</c:v>
                </c:pt>
                <c:pt idx="6">
                  <c:v>18.489999999999981</c:v>
                </c:pt>
                <c:pt idx="7">
                  <c:v>5.6823087220000001</c:v>
                </c:pt>
                <c:pt idx="8">
                  <c:v>15.5</c:v>
                </c:pt>
                <c:pt idx="9">
                  <c:v>17.74799999999999</c:v>
                </c:pt>
                <c:pt idx="10">
                  <c:v>26.5817720513014</c:v>
                </c:pt>
                <c:pt idx="11">
                  <c:v>12.369949999999999</c:v>
                </c:pt>
                <c:pt idx="12">
                  <c:v>14.555187200000001</c:v>
                </c:pt>
                <c:pt idx="13">
                  <c:v>25.475915083189449</c:v>
                </c:pt>
                <c:pt idx="14">
                  <c:v>12.9612988</c:v>
                </c:pt>
                <c:pt idx="15">
                  <c:v>13.5</c:v>
                </c:pt>
                <c:pt idx="16">
                  <c:v>36.668088912608248</c:v>
                </c:pt>
                <c:pt idx="17">
                  <c:v>21.13836363164344</c:v>
                </c:pt>
                <c:pt idx="18">
                  <c:v>21.474048652986749</c:v>
                </c:pt>
                <c:pt idx="19">
                  <c:v>22.910030510429461</c:v>
                </c:pt>
                <c:pt idx="20">
                  <c:v>25.6</c:v>
                </c:pt>
                <c:pt idx="21">
                  <c:v>32.57</c:v>
                </c:pt>
                <c:pt idx="22">
                  <c:v>24.784881242615231</c:v>
                </c:pt>
                <c:pt idx="23">
                  <c:v>29.77323450686772</c:v>
                </c:pt>
                <c:pt idx="24">
                  <c:v>26.14992070000001</c:v>
                </c:pt>
                <c:pt idx="25">
                  <c:v>32.403356730178551</c:v>
                </c:pt>
                <c:pt idx="26">
                  <c:v>13.2</c:v>
                </c:pt>
                <c:pt idx="27">
                  <c:v>24.134710300000009</c:v>
                </c:pt>
                <c:pt idx="28">
                  <c:v>23.347164599999999</c:v>
                </c:pt>
                <c:pt idx="29">
                  <c:v>32.179609999999997</c:v>
                </c:pt>
              </c:numCache>
            </c:numRef>
          </c:val>
          <c:extLst>
            <c:ext xmlns:c16="http://schemas.microsoft.com/office/drawing/2014/chart" uri="{C3380CC4-5D6E-409C-BE32-E72D297353CC}">
              <c16:uniqueId val="{00000002-5BF6-4279-9F97-7D692A71E3B7}"/>
            </c:ext>
          </c:extLst>
        </c:ser>
        <c:ser>
          <c:idx val="4"/>
          <c:order val="4"/>
          <c:tx>
            <c:strRef>
              <c:f>Sheet2!$G$4</c:f>
              <c:strCache>
                <c:ptCount val="1"/>
                <c:pt idx="0">
                  <c:v>成人2人以上で2人以上就業</c:v>
                </c:pt>
              </c:strCache>
            </c:strRef>
          </c:tx>
          <c:invertIfNegative val="0"/>
          <c:cat>
            <c:strRef>
              <c:f>Sheet2!$B$5:$B$34</c:f>
              <c:strCache>
                <c:ptCount val="30"/>
                <c:pt idx="0">
                  <c:v>アイルランド</c:v>
                </c:pt>
                <c:pt idx="1">
                  <c:v>デンマーク</c:v>
                </c:pt>
                <c:pt idx="2">
                  <c:v>ドイツ</c:v>
                </c:pt>
                <c:pt idx="3">
                  <c:v>チェコ</c:v>
                </c:pt>
                <c:pt idx="4">
                  <c:v>ベルギー</c:v>
                </c:pt>
                <c:pt idx="5">
                  <c:v>オーストラリア</c:v>
                </c:pt>
                <c:pt idx="6">
                  <c:v>ノルウェー</c:v>
                </c:pt>
                <c:pt idx="7">
                  <c:v>フィンランド</c:v>
                </c:pt>
                <c:pt idx="8">
                  <c:v>オランダ</c:v>
                </c:pt>
                <c:pt idx="9">
                  <c:v>スウェーデン</c:v>
                </c:pt>
                <c:pt idx="10">
                  <c:v>アイスランド</c:v>
                </c:pt>
                <c:pt idx="11">
                  <c:v>ハンガリー</c:v>
                </c:pt>
                <c:pt idx="12">
                  <c:v>イギリス</c:v>
                </c:pt>
                <c:pt idx="13">
                  <c:v>スロベニア</c:v>
                </c:pt>
                <c:pt idx="14">
                  <c:v>フランス</c:v>
                </c:pt>
                <c:pt idx="15">
                  <c:v>ニュージーランド</c:v>
                </c:pt>
                <c:pt idx="16">
                  <c:v>ポルトガル</c:v>
                </c:pt>
                <c:pt idx="17">
                  <c:v>オーストリア</c:v>
                </c:pt>
                <c:pt idx="18">
                  <c:v>スロバク</c:v>
                </c:pt>
                <c:pt idx="19">
                  <c:v>ポーランド</c:v>
                </c:pt>
                <c:pt idx="20">
                  <c:v>アメリカ</c:v>
                </c:pt>
                <c:pt idx="21">
                  <c:v>カナダ</c:v>
                </c:pt>
                <c:pt idx="22">
                  <c:v>ギリシャ</c:v>
                </c:pt>
                <c:pt idx="23">
                  <c:v>イタリア</c:v>
                </c:pt>
                <c:pt idx="24">
                  <c:v>メキシコ</c:v>
                </c:pt>
                <c:pt idx="25">
                  <c:v>スペイン</c:v>
                </c:pt>
                <c:pt idx="26">
                  <c:v>日本</c:v>
                </c:pt>
                <c:pt idx="27">
                  <c:v>トルコ</c:v>
                </c:pt>
                <c:pt idx="28">
                  <c:v>インド</c:v>
                </c:pt>
                <c:pt idx="29">
                  <c:v>中国</c:v>
                </c:pt>
              </c:strCache>
            </c:strRef>
          </c:cat>
          <c:val>
            <c:numRef>
              <c:f>Sheet2!$G$5:$G$34</c:f>
              <c:numCache>
                <c:formatCode>0.0</c:formatCode>
                <c:ptCount val="30"/>
                <c:pt idx="0">
                  <c:v>0.73071315619085897</c:v>
                </c:pt>
                <c:pt idx="1">
                  <c:v>0.8</c:v>
                </c:pt>
                <c:pt idx="2">
                  <c:v>1.03</c:v>
                </c:pt>
                <c:pt idx="3">
                  <c:v>1.228562515757756</c:v>
                </c:pt>
                <c:pt idx="4">
                  <c:v>1.250225061253736</c:v>
                </c:pt>
                <c:pt idx="5">
                  <c:v>1.32</c:v>
                </c:pt>
                <c:pt idx="6">
                  <c:v>1.33</c:v>
                </c:pt>
                <c:pt idx="7">
                  <c:v>1.377722825</c:v>
                </c:pt>
                <c:pt idx="8">
                  <c:v>1.7</c:v>
                </c:pt>
                <c:pt idx="9">
                  <c:v>1.8129999999999999</c:v>
                </c:pt>
                <c:pt idx="10">
                  <c:v>2.1492424113473301</c:v>
                </c:pt>
                <c:pt idx="11">
                  <c:v>2.24091</c:v>
                </c:pt>
                <c:pt idx="12">
                  <c:v>2.6506590000000001</c:v>
                </c:pt>
                <c:pt idx="13">
                  <c:v>2.7419822967342431</c:v>
                </c:pt>
                <c:pt idx="14">
                  <c:v>2.7943969000000002</c:v>
                </c:pt>
                <c:pt idx="15">
                  <c:v>3.1</c:v>
                </c:pt>
                <c:pt idx="16">
                  <c:v>3.4647584979372681</c:v>
                </c:pt>
                <c:pt idx="17">
                  <c:v>3.5409161195480992</c:v>
                </c:pt>
                <c:pt idx="18">
                  <c:v>3.6888583340874912</c:v>
                </c:pt>
                <c:pt idx="19">
                  <c:v>4.5850505474883949</c:v>
                </c:pt>
                <c:pt idx="20">
                  <c:v>5.0947999999999984</c:v>
                </c:pt>
                <c:pt idx="21">
                  <c:v>5.335</c:v>
                </c:pt>
                <c:pt idx="22">
                  <c:v>6.0503442809895018</c:v>
                </c:pt>
                <c:pt idx="23">
                  <c:v>6.2125511423220008</c:v>
                </c:pt>
                <c:pt idx="24">
                  <c:v>9.6490155999999985</c:v>
                </c:pt>
                <c:pt idx="25">
                  <c:v>11.16067713790337</c:v>
                </c:pt>
                <c:pt idx="26">
                  <c:v>11.4</c:v>
                </c:pt>
                <c:pt idx="27">
                  <c:v>14.059070999999999</c:v>
                </c:pt>
                <c:pt idx="28">
                  <c:v>16.677341200000001</c:v>
                </c:pt>
                <c:pt idx="29">
                  <c:v>27.562619999999889</c:v>
                </c:pt>
              </c:numCache>
            </c:numRef>
          </c:val>
          <c:extLst>
            <c:ext xmlns:c16="http://schemas.microsoft.com/office/drawing/2014/chart" uri="{C3380CC4-5D6E-409C-BE32-E72D297353CC}">
              <c16:uniqueId val="{00000003-5BF6-4279-9F97-7D692A71E3B7}"/>
            </c:ext>
          </c:extLst>
        </c:ser>
        <c:dLbls>
          <c:showLegendKey val="0"/>
          <c:showVal val="0"/>
          <c:showCatName val="0"/>
          <c:showSerName val="0"/>
          <c:showPercent val="0"/>
          <c:showBubbleSize val="0"/>
        </c:dLbls>
        <c:gapWidth val="150"/>
        <c:axId val="214475904"/>
        <c:axId val="214477440"/>
      </c:barChart>
      <c:lineChart>
        <c:grouping val="standard"/>
        <c:varyColors val="0"/>
        <c:ser>
          <c:idx val="1"/>
          <c:order val="1"/>
          <c:tx>
            <c:strRef>
              <c:f>Sheet2!$D$4</c:f>
              <c:strCache>
                <c:ptCount val="1"/>
                <c:pt idx="0">
                  <c:v>成人１人で就業</c:v>
                </c:pt>
              </c:strCache>
            </c:strRef>
          </c:tx>
          <c:marker>
            <c:symbol val="diamond"/>
            <c:size val="4"/>
          </c:marker>
          <c:cat>
            <c:strRef>
              <c:f>Sheet2!$B$5:$B$34</c:f>
              <c:strCache>
                <c:ptCount val="30"/>
                <c:pt idx="0">
                  <c:v>アイルランド</c:v>
                </c:pt>
                <c:pt idx="1">
                  <c:v>デンマーク</c:v>
                </c:pt>
                <c:pt idx="2">
                  <c:v>ドイツ</c:v>
                </c:pt>
                <c:pt idx="3">
                  <c:v>チェコ</c:v>
                </c:pt>
                <c:pt idx="4">
                  <c:v>ベルギー</c:v>
                </c:pt>
                <c:pt idx="5">
                  <c:v>オーストラリア</c:v>
                </c:pt>
                <c:pt idx="6">
                  <c:v>ノルウェー</c:v>
                </c:pt>
                <c:pt idx="7">
                  <c:v>フィンランド</c:v>
                </c:pt>
                <c:pt idx="8">
                  <c:v>オランダ</c:v>
                </c:pt>
                <c:pt idx="9">
                  <c:v>スウェーデン</c:v>
                </c:pt>
                <c:pt idx="10">
                  <c:v>アイスランド</c:v>
                </c:pt>
                <c:pt idx="11">
                  <c:v>ハンガリー</c:v>
                </c:pt>
                <c:pt idx="12">
                  <c:v>イギリス</c:v>
                </c:pt>
                <c:pt idx="13">
                  <c:v>スロベニア</c:v>
                </c:pt>
                <c:pt idx="14">
                  <c:v>フランス</c:v>
                </c:pt>
                <c:pt idx="15">
                  <c:v>ニュージーランド</c:v>
                </c:pt>
                <c:pt idx="16">
                  <c:v>ポルトガル</c:v>
                </c:pt>
                <c:pt idx="17">
                  <c:v>オーストリア</c:v>
                </c:pt>
                <c:pt idx="18">
                  <c:v>スロバク</c:v>
                </c:pt>
                <c:pt idx="19">
                  <c:v>ポーランド</c:v>
                </c:pt>
                <c:pt idx="20">
                  <c:v>アメリカ</c:v>
                </c:pt>
                <c:pt idx="21">
                  <c:v>カナダ</c:v>
                </c:pt>
                <c:pt idx="22">
                  <c:v>ギリシャ</c:v>
                </c:pt>
                <c:pt idx="23">
                  <c:v>イタリア</c:v>
                </c:pt>
                <c:pt idx="24">
                  <c:v>メキシコ</c:v>
                </c:pt>
                <c:pt idx="25">
                  <c:v>スペイン</c:v>
                </c:pt>
                <c:pt idx="26">
                  <c:v>日本</c:v>
                </c:pt>
                <c:pt idx="27">
                  <c:v>トルコ</c:v>
                </c:pt>
                <c:pt idx="28">
                  <c:v>インド</c:v>
                </c:pt>
                <c:pt idx="29">
                  <c:v>中国</c:v>
                </c:pt>
              </c:strCache>
            </c:strRef>
          </c:cat>
          <c:val>
            <c:numRef>
              <c:f>Sheet2!$D$5:$D$34</c:f>
              <c:numCache>
                <c:formatCode>0.0</c:formatCode>
                <c:ptCount val="30"/>
                <c:pt idx="0">
                  <c:v>11.247674328121199</c:v>
                </c:pt>
                <c:pt idx="1">
                  <c:v>4.2999999999999989</c:v>
                </c:pt>
                <c:pt idx="2">
                  <c:v>13.9</c:v>
                </c:pt>
                <c:pt idx="3">
                  <c:v>21.63628814597287</c:v>
                </c:pt>
                <c:pt idx="4">
                  <c:v>16.096692875549039</c:v>
                </c:pt>
                <c:pt idx="5">
                  <c:v>17.73</c:v>
                </c:pt>
                <c:pt idx="6">
                  <c:v>14.28</c:v>
                </c:pt>
                <c:pt idx="7">
                  <c:v>9.4759012400000042</c:v>
                </c:pt>
                <c:pt idx="8">
                  <c:v>19.600000000000001</c:v>
                </c:pt>
                <c:pt idx="9">
                  <c:v>16.652000000000001</c:v>
                </c:pt>
                <c:pt idx="10">
                  <c:v>27.86701218358797</c:v>
                </c:pt>
                <c:pt idx="11">
                  <c:v>21.025549999999921</c:v>
                </c:pt>
                <c:pt idx="12">
                  <c:v>9.776238300000001</c:v>
                </c:pt>
                <c:pt idx="13">
                  <c:v>21.439006966815899</c:v>
                </c:pt>
                <c:pt idx="14">
                  <c:v>19.218323900000001</c:v>
                </c:pt>
                <c:pt idx="15">
                  <c:v>22.9</c:v>
                </c:pt>
                <c:pt idx="16">
                  <c:v>21.43835466081898</c:v>
                </c:pt>
                <c:pt idx="17">
                  <c:v>26.946410503047609</c:v>
                </c:pt>
                <c:pt idx="18">
                  <c:v>17.778398962220791</c:v>
                </c:pt>
                <c:pt idx="19">
                  <c:v>19.251274012646469</c:v>
                </c:pt>
                <c:pt idx="20">
                  <c:v>32.202500000000001</c:v>
                </c:pt>
                <c:pt idx="21">
                  <c:v>32.296000000000006</c:v>
                </c:pt>
                <c:pt idx="22">
                  <c:v>25.172403039914091</c:v>
                </c:pt>
                <c:pt idx="23">
                  <c:v>29.938737531501769</c:v>
                </c:pt>
                <c:pt idx="24">
                  <c:v>34.270289700000014</c:v>
                </c:pt>
                <c:pt idx="25">
                  <c:v>29.612956999602481</c:v>
                </c:pt>
                <c:pt idx="26">
                  <c:v>56.000000000000007</c:v>
                </c:pt>
                <c:pt idx="27">
                  <c:v>20.887734699999999</c:v>
                </c:pt>
                <c:pt idx="28">
                  <c:v>45.574958799999997</c:v>
                </c:pt>
                <c:pt idx="29">
                  <c:v>53.765480000000011</c:v>
                </c:pt>
              </c:numCache>
            </c:numRef>
          </c:val>
          <c:smooth val="0"/>
          <c:extLst>
            <c:ext xmlns:c16="http://schemas.microsoft.com/office/drawing/2014/chart" uri="{C3380CC4-5D6E-409C-BE32-E72D297353CC}">
              <c16:uniqueId val="{00000004-5BF6-4279-9F97-7D692A71E3B7}"/>
            </c:ext>
          </c:extLst>
        </c:ser>
        <c:dLbls>
          <c:showLegendKey val="0"/>
          <c:showVal val="0"/>
          <c:showCatName val="0"/>
          <c:showSerName val="0"/>
          <c:showPercent val="0"/>
          <c:showBubbleSize val="0"/>
        </c:dLbls>
        <c:marker val="1"/>
        <c:smooth val="0"/>
        <c:axId val="214475904"/>
        <c:axId val="214477440"/>
      </c:lineChart>
      <c:catAx>
        <c:axId val="214475904"/>
        <c:scaling>
          <c:orientation val="minMax"/>
        </c:scaling>
        <c:delete val="0"/>
        <c:axPos val="b"/>
        <c:numFmt formatCode="General" sourceLinked="0"/>
        <c:majorTickMark val="out"/>
        <c:minorTickMark val="none"/>
        <c:tickLblPos val="nextTo"/>
        <c:txPr>
          <a:bodyPr rot="0" vert="eaVert"/>
          <a:lstStyle/>
          <a:p>
            <a:pPr>
              <a:defRPr/>
            </a:pPr>
            <a:endParaRPr lang="ja-JP"/>
          </a:p>
        </c:txPr>
        <c:crossAx val="214477440"/>
        <c:crosses val="autoZero"/>
        <c:auto val="1"/>
        <c:lblAlgn val="ctr"/>
        <c:lblOffset val="100"/>
        <c:noMultiLvlLbl val="0"/>
      </c:catAx>
      <c:valAx>
        <c:axId val="214477440"/>
        <c:scaling>
          <c:orientation val="minMax"/>
          <c:max val="100"/>
        </c:scaling>
        <c:delete val="0"/>
        <c:axPos val="l"/>
        <c:majorGridlines/>
        <c:title>
          <c:tx>
            <c:rich>
              <a:bodyPr rot="0" vert="wordArtVertRtl"/>
              <a:lstStyle/>
              <a:p>
                <a:pPr>
                  <a:defRPr/>
                </a:pPr>
                <a:r>
                  <a:rPr lang="en-US"/>
                  <a:t>(%)</a:t>
                </a:r>
              </a:p>
            </c:rich>
          </c:tx>
          <c:overlay val="0"/>
        </c:title>
        <c:numFmt formatCode="0.0" sourceLinked="1"/>
        <c:majorTickMark val="out"/>
        <c:minorTickMark val="none"/>
        <c:tickLblPos val="nextTo"/>
        <c:crossAx val="214475904"/>
        <c:crosses val="autoZero"/>
        <c:crossBetween val="between"/>
      </c:valAx>
    </c:plotArea>
    <c:legend>
      <c:legendPos val="t"/>
      <c:layout>
        <c:manualLayout>
          <c:xMode val="edge"/>
          <c:yMode val="edge"/>
          <c:x val="1.5524810703056481E-2"/>
          <c:y val="0"/>
          <c:w val="0.97506679474638325"/>
          <c:h val="0.1153020274639583"/>
        </c:manualLayout>
      </c:layout>
      <c:overlay val="0"/>
    </c:legend>
    <c:plotVisOnly val="1"/>
    <c:dispBlanksAs val="gap"/>
    <c:showDLblsOverMax val="0"/>
  </c:chart>
  <c:txPr>
    <a:bodyPr/>
    <a:lstStyle/>
    <a:p>
      <a:pPr>
        <a:defRPr sz="1200">
          <a:latin typeface="+mj-ea"/>
          <a:ea typeface="+mj-ea"/>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Sheet2!$E$4</c:f>
              <c:strCache>
                <c:ptCount val="1"/>
                <c:pt idx="0">
                  <c:v>課税努力</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fld id="{3B0B63E5-146F-4CC8-8D09-590C3837F680}"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F2-401B-9B7C-9BE53F3D507B}"/>
                </c:ext>
              </c:extLst>
            </c:dLbl>
            <c:dLbl>
              <c:idx val="1"/>
              <c:tx>
                <c:rich>
                  <a:bodyPr/>
                  <a:lstStyle/>
                  <a:p>
                    <a:fld id="{B5DC4E5C-A1E1-4B3F-8DF0-417EB14E6B0D}"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AF2-401B-9B7C-9BE53F3D507B}"/>
                </c:ext>
              </c:extLst>
            </c:dLbl>
            <c:dLbl>
              <c:idx val="2"/>
              <c:tx>
                <c:rich>
                  <a:bodyPr/>
                  <a:lstStyle/>
                  <a:p>
                    <a:fld id="{5A670032-B545-440E-80B7-C4E10BD2DBD3}"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AF2-401B-9B7C-9BE53F3D507B}"/>
                </c:ext>
              </c:extLst>
            </c:dLbl>
            <c:dLbl>
              <c:idx val="3"/>
              <c:tx>
                <c:rich>
                  <a:bodyPr/>
                  <a:lstStyle/>
                  <a:p>
                    <a:fld id="{EF1B70ED-F041-4763-829D-236727AA46A0}"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AF2-401B-9B7C-9BE53F3D507B}"/>
                </c:ext>
              </c:extLst>
            </c:dLbl>
            <c:dLbl>
              <c:idx val="4"/>
              <c:tx>
                <c:rich>
                  <a:bodyPr/>
                  <a:lstStyle/>
                  <a:p>
                    <a:fld id="{8F65DC71-F7AB-4751-B309-E51788EF7C15}"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AF2-401B-9B7C-9BE53F3D507B}"/>
                </c:ext>
              </c:extLst>
            </c:dLbl>
            <c:dLbl>
              <c:idx val="5"/>
              <c:tx>
                <c:rich>
                  <a:bodyPr/>
                  <a:lstStyle/>
                  <a:p>
                    <a:fld id="{B8E44378-AA93-4A4E-8C1C-6C1EDF507D80}"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F2-401B-9B7C-9BE53F3D507B}"/>
                </c:ext>
              </c:extLst>
            </c:dLbl>
            <c:dLbl>
              <c:idx val="6"/>
              <c:tx>
                <c:rich>
                  <a:bodyPr/>
                  <a:lstStyle/>
                  <a:p>
                    <a:fld id="{F259A1BC-E402-42CB-A0A3-15A7DD687AF8}"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AF2-401B-9B7C-9BE53F3D507B}"/>
                </c:ext>
              </c:extLst>
            </c:dLbl>
            <c:dLbl>
              <c:idx val="7"/>
              <c:tx>
                <c:rich>
                  <a:bodyPr/>
                  <a:lstStyle/>
                  <a:p>
                    <a:fld id="{3CBA61D5-4335-442C-9289-D1D0069DB08A}"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AF2-401B-9B7C-9BE53F3D507B}"/>
                </c:ext>
              </c:extLst>
            </c:dLbl>
            <c:dLbl>
              <c:idx val="8"/>
              <c:tx>
                <c:rich>
                  <a:bodyPr/>
                  <a:lstStyle/>
                  <a:p>
                    <a:fld id="{9FE60C2D-DA33-4D70-BAE0-96A8BF5E895C}"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AF2-401B-9B7C-9BE53F3D507B}"/>
                </c:ext>
              </c:extLst>
            </c:dLbl>
            <c:dLbl>
              <c:idx val="9"/>
              <c:tx>
                <c:rich>
                  <a:bodyPr/>
                  <a:lstStyle/>
                  <a:p>
                    <a:fld id="{526535D6-425B-4A49-91AE-47E7B3613A6A}"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AF2-401B-9B7C-9BE53F3D507B}"/>
                </c:ext>
              </c:extLst>
            </c:dLbl>
            <c:dLbl>
              <c:idx val="10"/>
              <c:tx>
                <c:rich>
                  <a:bodyPr/>
                  <a:lstStyle/>
                  <a:p>
                    <a:fld id="{16AFD80C-95F5-4B1C-B7BE-ED91B036CCF3}"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AF2-401B-9B7C-9BE53F3D507B}"/>
                </c:ext>
              </c:extLst>
            </c:dLbl>
            <c:dLbl>
              <c:idx val="11"/>
              <c:tx>
                <c:rich>
                  <a:bodyPr/>
                  <a:lstStyle/>
                  <a:p>
                    <a:fld id="{1ACBD807-2767-4379-B0E6-43B4A164C30C}"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AF2-401B-9B7C-9BE53F3D507B}"/>
                </c:ext>
              </c:extLst>
            </c:dLbl>
            <c:dLbl>
              <c:idx val="12"/>
              <c:tx>
                <c:rich>
                  <a:bodyPr/>
                  <a:lstStyle/>
                  <a:p>
                    <a:fld id="{8599ED84-BB48-483B-B80A-C432744FAAB6}"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AF2-401B-9B7C-9BE53F3D507B}"/>
                </c:ext>
              </c:extLst>
            </c:dLbl>
            <c:dLbl>
              <c:idx val="13"/>
              <c:tx>
                <c:rich>
                  <a:bodyPr/>
                  <a:lstStyle/>
                  <a:p>
                    <a:fld id="{432ED61B-C446-426A-9C69-790D8C7CA797}"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AF2-401B-9B7C-9BE53F3D507B}"/>
                </c:ext>
              </c:extLst>
            </c:dLbl>
            <c:dLbl>
              <c:idx val="14"/>
              <c:tx>
                <c:rich>
                  <a:bodyPr/>
                  <a:lstStyle/>
                  <a:p>
                    <a:fld id="{E3627B5D-15B2-4383-BFEB-D58C00A1372B}"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8AF2-401B-9B7C-9BE53F3D507B}"/>
                </c:ext>
              </c:extLst>
            </c:dLbl>
            <c:dLbl>
              <c:idx val="15"/>
              <c:tx>
                <c:rich>
                  <a:bodyPr/>
                  <a:lstStyle/>
                  <a:p>
                    <a:fld id="{DAE1BC54-8F16-484F-9F5E-F338DD6F4F53}"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AF2-401B-9B7C-9BE53F3D507B}"/>
                </c:ext>
              </c:extLst>
            </c:dLbl>
            <c:dLbl>
              <c:idx val="16"/>
              <c:tx>
                <c:rich>
                  <a:bodyPr/>
                  <a:lstStyle/>
                  <a:p>
                    <a:fld id="{C6F12577-1ED2-4584-B0E5-D2209D49E268}"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AF2-401B-9B7C-9BE53F3D507B}"/>
                </c:ext>
              </c:extLst>
            </c:dLbl>
            <c:dLbl>
              <c:idx val="17"/>
              <c:tx>
                <c:rich>
                  <a:bodyPr/>
                  <a:lstStyle/>
                  <a:p>
                    <a:fld id="{22C243FA-3730-47F0-B03C-7780CF1FABA2}"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8AF2-401B-9B7C-9BE53F3D507B}"/>
                </c:ext>
              </c:extLst>
            </c:dLbl>
            <c:dLbl>
              <c:idx val="18"/>
              <c:tx>
                <c:rich>
                  <a:bodyPr/>
                  <a:lstStyle/>
                  <a:p>
                    <a:fld id="{80A9851E-8773-4520-914C-86A55C2FFD27}"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AF2-401B-9B7C-9BE53F3D507B}"/>
                </c:ext>
              </c:extLst>
            </c:dLbl>
            <c:dLbl>
              <c:idx val="19"/>
              <c:tx>
                <c:rich>
                  <a:bodyPr/>
                  <a:lstStyle/>
                  <a:p>
                    <a:fld id="{C30118CD-5C09-4FE8-9E4D-3CCB78F59E8C}"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AF2-401B-9B7C-9BE53F3D507B}"/>
                </c:ext>
              </c:extLst>
            </c:dLbl>
            <c:dLbl>
              <c:idx val="20"/>
              <c:tx>
                <c:rich>
                  <a:bodyPr/>
                  <a:lstStyle/>
                  <a:p>
                    <a:fld id="{F05D6379-220A-41F2-A2AA-EAF3D04181D3}"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8AF2-401B-9B7C-9BE53F3D507B}"/>
                </c:ext>
              </c:extLst>
            </c:dLbl>
            <c:dLbl>
              <c:idx val="21"/>
              <c:tx>
                <c:rich>
                  <a:bodyPr/>
                  <a:lstStyle/>
                  <a:p>
                    <a:fld id="{14B03E37-664A-4DA8-ABEA-D3C841D1BA3B}"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AF2-401B-9B7C-9BE53F3D507B}"/>
                </c:ext>
              </c:extLst>
            </c:dLbl>
            <c:dLbl>
              <c:idx val="22"/>
              <c:tx>
                <c:rich>
                  <a:bodyPr/>
                  <a:lstStyle/>
                  <a:p>
                    <a:fld id="{DF95B33B-7F6C-401D-B932-C1435CA631D6}"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8AF2-401B-9B7C-9BE53F3D507B}"/>
                </c:ext>
              </c:extLst>
            </c:dLbl>
            <c:dLbl>
              <c:idx val="23"/>
              <c:tx>
                <c:rich>
                  <a:bodyPr/>
                  <a:lstStyle/>
                  <a:p>
                    <a:fld id="{ABCB834B-9FF7-4C4A-93C8-68D6F3F25B36}"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AF2-401B-9B7C-9BE53F3D507B}"/>
                </c:ext>
              </c:extLst>
            </c:dLbl>
            <c:dLbl>
              <c:idx val="24"/>
              <c:tx>
                <c:rich>
                  <a:bodyPr/>
                  <a:lstStyle/>
                  <a:p>
                    <a:fld id="{D6CDDC1F-7A9C-428A-AEFF-D3673EE7D789}"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8AF2-401B-9B7C-9BE53F3D507B}"/>
                </c:ext>
              </c:extLst>
            </c:dLbl>
            <c:dLbl>
              <c:idx val="25"/>
              <c:tx>
                <c:rich>
                  <a:bodyPr/>
                  <a:lstStyle/>
                  <a:p>
                    <a:fld id="{B2DD83C7-9702-4C6F-8CED-44B8A3CDED47}"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8AF2-401B-9B7C-9BE53F3D507B}"/>
                </c:ext>
              </c:extLst>
            </c:dLbl>
            <c:dLbl>
              <c:idx val="26"/>
              <c:tx>
                <c:rich>
                  <a:bodyPr/>
                  <a:lstStyle/>
                  <a:p>
                    <a:fld id="{B66E9CF5-2953-4A6A-8CDB-B0BB2B223039}"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8AF2-401B-9B7C-9BE53F3D507B}"/>
                </c:ext>
              </c:extLst>
            </c:dLbl>
            <c:dLbl>
              <c:idx val="27"/>
              <c:tx>
                <c:rich>
                  <a:bodyPr/>
                  <a:lstStyle/>
                  <a:p>
                    <a:fld id="{A4F25FE3-3FCA-4594-870F-9B3219AF5B33}"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AF2-401B-9B7C-9BE53F3D507B}"/>
                </c:ext>
              </c:extLst>
            </c:dLbl>
            <c:dLbl>
              <c:idx val="28"/>
              <c:tx>
                <c:rich>
                  <a:bodyPr/>
                  <a:lstStyle/>
                  <a:p>
                    <a:fld id="{8DD4818C-90F6-43F2-84E4-8F1334098A5E}"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AF2-401B-9B7C-9BE53F3D507B}"/>
                </c:ext>
              </c:extLst>
            </c:dLbl>
            <c:dLbl>
              <c:idx val="29"/>
              <c:tx>
                <c:rich>
                  <a:bodyPr/>
                  <a:lstStyle/>
                  <a:p>
                    <a:fld id="{9B0FD41E-C888-49D7-A422-83D8DDD0ACBB}"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8AF2-401B-9B7C-9BE53F3D507B}"/>
                </c:ext>
              </c:extLst>
            </c:dLbl>
            <c:dLbl>
              <c:idx val="30"/>
              <c:tx>
                <c:rich>
                  <a:bodyPr/>
                  <a:lstStyle/>
                  <a:p>
                    <a:fld id="{6B25B0F7-028B-4522-BA93-C463E3AC6330}" type="CELLRANGE">
                      <a:rPr lang="ja-JP" altLang="en-US"/>
                      <a:pPr/>
                      <a:t>[CELLRANGE]</a:t>
                    </a:fld>
                    <a:endParaRPr lang="ja-JP" alt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8AF2-401B-9B7C-9BE53F3D50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Sheet2!$D$5:$D$35</c:f>
              <c:numCache>
                <c:formatCode>General</c:formatCode>
                <c:ptCount val="31"/>
                <c:pt idx="0">
                  <c:v>15.7</c:v>
                </c:pt>
                <c:pt idx="1">
                  <c:v>20.2</c:v>
                </c:pt>
                <c:pt idx="2">
                  <c:v>26.1</c:v>
                </c:pt>
                <c:pt idx="3">
                  <c:v>23.8</c:v>
                </c:pt>
                <c:pt idx="4">
                  <c:v>18.600000000000001</c:v>
                </c:pt>
                <c:pt idx="5">
                  <c:v>18.2</c:v>
                </c:pt>
                <c:pt idx="6">
                  <c:v>18.2</c:v>
                </c:pt>
                <c:pt idx="7">
                  <c:v>16.100000000000001</c:v>
                </c:pt>
                <c:pt idx="8">
                  <c:v>18.7</c:v>
                </c:pt>
                <c:pt idx="9">
                  <c:v>25.7</c:v>
                </c:pt>
                <c:pt idx="10">
                  <c:v>29.7</c:v>
                </c:pt>
                <c:pt idx="11">
                  <c:v>29.4</c:v>
                </c:pt>
                <c:pt idx="12">
                  <c:v>28.2</c:v>
                </c:pt>
                <c:pt idx="13">
                  <c:v>22.9</c:v>
                </c:pt>
                <c:pt idx="14">
                  <c:v>27.5</c:v>
                </c:pt>
                <c:pt idx="15">
                  <c:v>24.6</c:v>
                </c:pt>
                <c:pt idx="16">
                  <c:v>27.5</c:v>
                </c:pt>
                <c:pt idx="17">
                  <c:v>22</c:v>
                </c:pt>
                <c:pt idx="18">
                  <c:v>22.6</c:v>
                </c:pt>
                <c:pt idx="19">
                  <c:v>22.9</c:v>
                </c:pt>
                <c:pt idx="20">
                  <c:v>32.1</c:v>
                </c:pt>
                <c:pt idx="21">
                  <c:v>19.7</c:v>
                </c:pt>
                <c:pt idx="22">
                  <c:v>22</c:v>
                </c:pt>
                <c:pt idx="23">
                  <c:v>46.9</c:v>
                </c:pt>
                <c:pt idx="24">
                  <c:v>24.7</c:v>
                </c:pt>
                <c:pt idx="25">
                  <c:v>20.9</c:v>
                </c:pt>
                <c:pt idx="26">
                  <c:v>35.200000000000003</c:v>
                </c:pt>
                <c:pt idx="27">
                  <c:v>18.100000000000001</c:v>
                </c:pt>
                <c:pt idx="28">
                  <c:v>30</c:v>
                </c:pt>
                <c:pt idx="29">
                  <c:v>30.9</c:v>
                </c:pt>
                <c:pt idx="30">
                  <c:v>16.600000000000001</c:v>
                </c:pt>
              </c:numCache>
            </c:numRef>
          </c:xVal>
          <c:yVal>
            <c:numRef>
              <c:f>Sheet2!$E$5:$E$35</c:f>
              <c:numCache>
                <c:formatCode>General</c:formatCode>
                <c:ptCount val="31"/>
                <c:pt idx="0">
                  <c:v>0.52</c:v>
                </c:pt>
                <c:pt idx="1">
                  <c:v>0.63</c:v>
                </c:pt>
                <c:pt idx="2">
                  <c:v>0.68</c:v>
                </c:pt>
                <c:pt idx="3">
                  <c:v>0.69</c:v>
                </c:pt>
                <c:pt idx="4">
                  <c:v>0.61</c:v>
                </c:pt>
                <c:pt idx="5">
                  <c:v>0.6</c:v>
                </c:pt>
                <c:pt idx="6">
                  <c:v>0.56999999999999995</c:v>
                </c:pt>
                <c:pt idx="7">
                  <c:v>0.46</c:v>
                </c:pt>
                <c:pt idx="8">
                  <c:v>0.52</c:v>
                </c:pt>
                <c:pt idx="9">
                  <c:v>0.78</c:v>
                </c:pt>
                <c:pt idx="10">
                  <c:v>0.83</c:v>
                </c:pt>
                <c:pt idx="11">
                  <c:v>0.78</c:v>
                </c:pt>
                <c:pt idx="12">
                  <c:v>0.82</c:v>
                </c:pt>
                <c:pt idx="13">
                  <c:v>0.66</c:v>
                </c:pt>
                <c:pt idx="14">
                  <c:v>0.77</c:v>
                </c:pt>
                <c:pt idx="15">
                  <c:v>0.89</c:v>
                </c:pt>
                <c:pt idx="16">
                  <c:v>0.83</c:v>
                </c:pt>
                <c:pt idx="17">
                  <c:v>0.6</c:v>
                </c:pt>
                <c:pt idx="18">
                  <c:v>0.64</c:v>
                </c:pt>
                <c:pt idx="19">
                  <c:v>0.67</c:v>
                </c:pt>
                <c:pt idx="20">
                  <c:v>0.88</c:v>
                </c:pt>
                <c:pt idx="21">
                  <c:v>0.56000000000000005</c:v>
                </c:pt>
                <c:pt idx="22">
                  <c:v>0.56000000000000005</c:v>
                </c:pt>
                <c:pt idx="23">
                  <c:v>0.82</c:v>
                </c:pt>
                <c:pt idx="24">
                  <c:v>0.69</c:v>
                </c:pt>
                <c:pt idx="25">
                  <c:v>0.56000000000000005</c:v>
                </c:pt>
                <c:pt idx="26">
                  <c:v>0.9</c:v>
                </c:pt>
                <c:pt idx="27">
                  <c:v>0.52</c:v>
                </c:pt>
                <c:pt idx="28">
                  <c:v>0.83</c:v>
                </c:pt>
                <c:pt idx="29">
                  <c:v>0.86</c:v>
                </c:pt>
                <c:pt idx="30">
                  <c:v>0.57999999999999996</c:v>
                </c:pt>
              </c:numCache>
            </c:numRef>
          </c:yVal>
          <c:smooth val="0"/>
          <c:extLst>
            <c:ext xmlns:c15="http://schemas.microsoft.com/office/drawing/2012/chart" uri="{02D57815-91ED-43cb-92C2-25804820EDAC}">
              <c15:datalabelsRange>
                <c15:f>Sheet2!$C$5:$C$35</c15:f>
                <c15:dlblRangeCache>
                  <c:ptCount val="31"/>
                  <c:pt idx="0">
                    <c:v>日本</c:v>
                  </c:pt>
                  <c:pt idx="5">
                    <c:v>アメリカ</c:v>
                  </c:pt>
                  <c:pt idx="6">
                    <c:v>中国</c:v>
                  </c:pt>
                  <c:pt idx="7">
                    <c:v>スロバク</c:v>
                  </c:pt>
                  <c:pt idx="9">
                    <c:v>フランス</c:v>
                  </c:pt>
                  <c:pt idx="10">
                    <c:v>イタリア</c:v>
                  </c:pt>
                  <c:pt idx="12">
                    <c:v>イギリス</c:v>
                  </c:pt>
                  <c:pt idx="13">
                    <c:v>ドイツ</c:v>
                  </c:pt>
                  <c:pt idx="21">
                    <c:v>韓国</c:v>
                  </c:pt>
                  <c:pt idx="23">
                    <c:v>デンマーク</c:v>
                  </c:pt>
                  <c:pt idx="26">
                    <c:v>スウェーデン</c:v>
                  </c:pt>
                  <c:pt idx="30">
                    <c:v>インド</c:v>
                  </c:pt>
                </c15:dlblRangeCache>
              </c15:datalabelsRange>
            </c:ext>
            <c:ext xmlns:c16="http://schemas.microsoft.com/office/drawing/2014/chart" uri="{C3380CC4-5D6E-409C-BE32-E72D297353CC}">
              <c16:uniqueId val="{0000001F-8AF2-401B-9B7C-9BE53F3D507B}"/>
            </c:ext>
          </c:extLst>
        </c:ser>
        <c:dLbls>
          <c:dLblPos val="b"/>
          <c:showLegendKey val="0"/>
          <c:showVal val="1"/>
          <c:showCatName val="0"/>
          <c:showSerName val="0"/>
          <c:showPercent val="0"/>
          <c:showBubbleSize val="0"/>
        </c:dLbls>
        <c:axId val="1236286368"/>
        <c:axId val="1070802848"/>
      </c:scatterChart>
      <c:valAx>
        <c:axId val="1236286368"/>
        <c:scaling>
          <c:orientation val="minMax"/>
          <c:min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税収（対</a:t>
                </a:r>
                <a:r>
                  <a:rPr lang="en-US" altLang="ja-JP"/>
                  <a:t>GDP</a:t>
                </a:r>
                <a:r>
                  <a:rPr lang="ja-JP" altLang="en-US"/>
                  <a:t>％</a:t>
                </a:r>
                <a:r>
                  <a:rPr lang="en-US" altLang="ja-JP"/>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802848"/>
        <c:crosses val="autoZero"/>
        <c:crossBetween val="midCat"/>
      </c:valAx>
      <c:valAx>
        <c:axId val="1070802848"/>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課税努力</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62863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Sheet6!$C$5</c:f>
              <c:strCache>
                <c:ptCount val="1"/>
                <c:pt idx="0">
                  <c:v>フランス</c:v>
                </c:pt>
              </c:strCache>
            </c:strRef>
          </c:tx>
          <c:cat>
            <c:strRef>
              <c:f>Sheet6!$D$4:$BD$4</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Sheet6!$D$5:$BD$5</c:f>
              <c:numCache>
                <c:formatCode>#,##0.0_ ;\-#,##0.0\ </c:formatCode>
                <c:ptCount val="53"/>
                <c:pt idx="0">
                  <c:v>3.581</c:v>
                </c:pt>
                <c:pt idx="1">
                  <c:v>3.4990000000000001</c:v>
                </c:pt>
                <c:pt idx="2">
                  <c:v>3.6040000000000001</c:v>
                </c:pt>
                <c:pt idx="3">
                  <c:v>4.0279999999999996</c:v>
                </c:pt>
                <c:pt idx="4">
                  <c:v>4.0469999999999997</c:v>
                </c:pt>
                <c:pt idx="5">
                  <c:v>3.6160000000000001</c:v>
                </c:pt>
                <c:pt idx="6">
                  <c:v>3.4140000000000001</c:v>
                </c:pt>
                <c:pt idx="7">
                  <c:v>3.5350000000000001</c:v>
                </c:pt>
                <c:pt idx="8">
                  <c:v>3.242</c:v>
                </c:pt>
                <c:pt idx="9">
                  <c:v>3.8279999999999998</c:v>
                </c:pt>
                <c:pt idx="10">
                  <c:v>3.7069999999999999</c:v>
                </c:pt>
                <c:pt idx="11">
                  <c:v>4.149</c:v>
                </c:pt>
                <c:pt idx="12">
                  <c:v>4.3179999999999996</c:v>
                </c:pt>
                <c:pt idx="13">
                  <c:v>4.258</c:v>
                </c:pt>
                <c:pt idx="14">
                  <c:v>4.2709999999999999</c:v>
                </c:pt>
                <c:pt idx="15">
                  <c:v>4.5890000000000004</c:v>
                </c:pt>
                <c:pt idx="16">
                  <c:v>4.7480000000000002</c:v>
                </c:pt>
                <c:pt idx="17">
                  <c:v>4.7460000000000004</c:v>
                </c:pt>
                <c:pt idx="18">
                  <c:v>5.0069999999999997</c:v>
                </c:pt>
                <c:pt idx="19">
                  <c:v>5.0990000000000002</c:v>
                </c:pt>
                <c:pt idx="20">
                  <c:v>4.8140000000000001</c:v>
                </c:pt>
                <c:pt idx="21">
                  <c:v>4.7770000000000001</c:v>
                </c:pt>
                <c:pt idx="22">
                  <c:v>4.8460000000000001</c:v>
                </c:pt>
                <c:pt idx="23">
                  <c:v>4.444</c:v>
                </c:pt>
                <c:pt idx="24">
                  <c:v>4.3129999999999997</c:v>
                </c:pt>
                <c:pt idx="25">
                  <c:v>4.3920000000000003</c:v>
                </c:pt>
                <c:pt idx="26">
                  <c:v>5.1219999999999999</c:v>
                </c:pt>
                <c:pt idx="27">
                  <c:v>4.6280000000000001</c:v>
                </c:pt>
                <c:pt idx="28">
                  <c:v>4.7789999999999999</c:v>
                </c:pt>
                <c:pt idx="29">
                  <c:v>4.8819999999999997</c:v>
                </c:pt>
                <c:pt idx="30">
                  <c:v>4.8129999999999997</c:v>
                </c:pt>
                <c:pt idx="31">
                  <c:v>5.0460000000000003</c:v>
                </c:pt>
                <c:pt idx="32">
                  <c:v>5.36</c:v>
                </c:pt>
                <c:pt idx="33">
                  <c:v>7.4379999999999997</c:v>
                </c:pt>
                <c:pt idx="34">
                  <c:v>7.6609999999999996</c:v>
                </c:pt>
                <c:pt idx="35">
                  <c:v>7.7910000000000004</c:v>
                </c:pt>
                <c:pt idx="36">
                  <c:v>7.61</c:v>
                </c:pt>
                <c:pt idx="37">
                  <c:v>7.3129999999999997</c:v>
                </c:pt>
                <c:pt idx="38">
                  <c:v>7.3449999999999998</c:v>
                </c:pt>
                <c:pt idx="39">
                  <c:v>7.19</c:v>
                </c:pt>
                <c:pt idx="40">
                  <c:v>7.7119999999999997</c:v>
                </c:pt>
                <c:pt idx="41">
                  <c:v>7.5359999999999996</c:v>
                </c:pt>
                <c:pt idx="42">
                  <c:v>7.2309999999999999</c:v>
                </c:pt>
                <c:pt idx="43">
                  <c:v>7.3460000000000001</c:v>
                </c:pt>
                <c:pt idx="44">
                  <c:v>7.1349999999999998</c:v>
                </c:pt>
                <c:pt idx="45">
                  <c:v>7.173</c:v>
                </c:pt>
                <c:pt idx="46">
                  <c:v>7.4219999999999997</c:v>
                </c:pt>
                <c:pt idx="47">
                  <c:v>8.02</c:v>
                </c:pt>
                <c:pt idx="48">
                  <c:v>8.4250000000000007</c:v>
                </c:pt>
                <c:pt idx="49">
                  <c:v>8.4809999999999999</c:v>
                </c:pt>
                <c:pt idx="50">
                  <c:v>8.5020000000000007</c:v>
                </c:pt>
                <c:pt idx="51">
                  <c:v>8.5690000000000008</c:v>
                </c:pt>
                <c:pt idx="52">
                  <c:v>8.5630000000000006</c:v>
                </c:pt>
              </c:numCache>
            </c:numRef>
          </c:val>
          <c:smooth val="0"/>
          <c:extLst>
            <c:ext xmlns:c16="http://schemas.microsoft.com/office/drawing/2014/chart" uri="{C3380CC4-5D6E-409C-BE32-E72D297353CC}">
              <c16:uniqueId val="{00000000-8720-4843-B8D1-FA65C452EB98}"/>
            </c:ext>
          </c:extLst>
        </c:ser>
        <c:ser>
          <c:idx val="1"/>
          <c:order val="1"/>
          <c:tx>
            <c:strRef>
              <c:f>Sheet6!$C$6</c:f>
              <c:strCache>
                <c:ptCount val="1"/>
                <c:pt idx="0">
                  <c:v>ドイツ</c:v>
                </c:pt>
              </c:strCache>
            </c:strRef>
          </c:tx>
          <c:cat>
            <c:strRef>
              <c:f>Sheet6!$D$4:$BD$4</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Sheet6!$D$6:$BD$6</c:f>
              <c:numCache>
                <c:formatCode>#,##0.0_ ;\-#,##0.0\ </c:formatCode>
                <c:ptCount val="53"/>
                <c:pt idx="0">
                  <c:v>8.2010000000000005</c:v>
                </c:pt>
                <c:pt idx="1">
                  <c:v>8.67</c:v>
                </c:pt>
                <c:pt idx="2">
                  <c:v>8.4779999999999998</c:v>
                </c:pt>
                <c:pt idx="3">
                  <c:v>8.577</c:v>
                </c:pt>
                <c:pt idx="4">
                  <c:v>8.9830000000000005</c:v>
                </c:pt>
                <c:pt idx="5">
                  <c:v>8.4049999999999994</c:v>
                </c:pt>
                <c:pt idx="6">
                  <c:v>8.9930000000000003</c:v>
                </c:pt>
                <c:pt idx="7">
                  <c:v>9.8190000000000008</c:v>
                </c:pt>
                <c:pt idx="8">
                  <c:v>10.673999999999999</c:v>
                </c:pt>
                <c:pt idx="9">
                  <c:v>11.086</c:v>
                </c:pt>
                <c:pt idx="10">
                  <c:v>10.284000000000001</c:v>
                </c:pt>
                <c:pt idx="11">
                  <c:v>10.651</c:v>
                </c:pt>
                <c:pt idx="12">
                  <c:v>11.372999999999999</c:v>
                </c:pt>
                <c:pt idx="13">
                  <c:v>10.923</c:v>
                </c:pt>
                <c:pt idx="14">
                  <c:v>10.494999999999999</c:v>
                </c:pt>
                <c:pt idx="15">
                  <c:v>10.797000000000001</c:v>
                </c:pt>
                <c:pt idx="16">
                  <c:v>10.374000000000001</c:v>
                </c:pt>
                <c:pt idx="17">
                  <c:v>10.234</c:v>
                </c:pt>
                <c:pt idx="18">
                  <c:v>10.021000000000001</c:v>
                </c:pt>
                <c:pt idx="19">
                  <c:v>9.968</c:v>
                </c:pt>
                <c:pt idx="20">
                  <c:v>10.340999999999999</c:v>
                </c:pt>
                <c:pt idx="21">
                  <c:v>10.234</c:v>
                </c:pt>
                <c:pt idx="22">
                  <c:v>10.552</c:v>
                </c:pt>
                <c:pt idx="23">
                  <c:v>10.384</c:v>
                </c:pt>
                <c:pt idx="24">
                  <c:v>10.696999999999999</c:v>
                </c:pt>
                <c:pt idx="25">
                  <c:v>9.5890000000000004</c:v>
                </c:pt>
                <c:pt idx="26">
                  <c:v>9.6270000000000007</c:v>
                </c:pt>
                <c:pt idx="27">
                  <c:v>10.116</c:v>
                </c:pt>
                <c:pt idx="28">
                  <c:v>9.77</c:v>
                </c:pt>
                <c:pt idx="29">
                  <c:v>9.6379999999999999</c:v>
                </c:pt>
                <c:pt idx="30">
                  <c:v>9.9570000000000007</c:v>
                </c:pt>
                <c:pt idx="31">
                  <c:v>8.8279999999999994</c:v>
                </c:pt>
                <c:pt idx="32">
                  <c:v>8.49</c:v>
                </c:pt>
                <c:pt idx="33">
                  <c:v>8.8740000000000006</c:v>
                </c:pt>
                <c:pt idx="34">
                  <c:v>9.0619999999999994</c:v>
                </c:pt>
                <c:pt idx="35">
                  <c:v>9.1739999999999995</c:v>
                </c:pt>
                <c:pt idx="36">
                  <c:v>9.4969999999999999</c:v>
                </c:pt>
                <c:pt idx="37">
                  <c:v>8.6340000000000003</c:v>
                </c:pt>
                <c:pt idx="38">
                  <c:v>8.2680000000000007</c:v>
                </c:pt>
                <c:pt idx="39">
                  <c:v>7.7560000000000002</c:v>
                </c:pt>
                <c:pt idx="40">
                  <c:v>7.8079999999999998</c:v>
                </c:pt>
                <c:pt idx="41">
                  <c:v>8.3569999999999993</c:v>
                </c:pt>
                <c:pt idx="42">
                  <c:v>8.7080000000000002</c:v>
                </c:pt>
                <c:pt idx="43">
                  <c:v>9.3800000000000008</c:v>
                </c:pt>
                <c:pt idx="44">
                  <c:v>9.0890000000000004</c:v>
                </c:pt>
                <c:pt idx="45">
                  <c:v>8.5030000000000001</c:v>
                </c:pt>
                <c:pt idx="46">
                  <c:v>8.8290000000000006</c:v>
                </c:pt>
                <c:pt idx="47">
                  <c:v>9.3740000000000006</c:v>
                </c:pt>
                <c:pt idx="48">
                  <c:v>9.57</c:v>
                </c:pt>
                <c:pt idx="49">
                  <c:v>9.64</c:v>
                </c:pt>
                <c:pt idx="50">
                  <c:v>9.8320000000000007</c:v>
                </c:pt>
                <c:pt idx="51">
                  <c:v>9.9629999999999992</c:v>
                </c:pt>
                <c:pt idx="52">
                  <c:v>10.212</c:v>
                </c:pt>
              </c:numCache>
            </c:numRef>
          </c:val>
          <c:smooth val="0"/>
          <c:extLst>
            <c:ext xmlns:c16="http://schemas.microsoft.com/office/drawing/2014/chart" uri="{C3380CC4-5D6E-409C-BE32-E72D297353CC}">
              <c16:uniqueId val="{00000001-8720-4843-B8D1-FA65C452EB98}"/>
            </c:ext>
          </c:extLst>
        </c:ser>
        <c:ser>
          <c:idx val="2"/>
          <c:order val="2"/>
          <c:tx>
            <c:strRef>
              <c:f>Sheet6!$C$7</c:f>
              <c:strCache>
                <c:ptCount val="1"/>
                <c:pt idx="0">
                  <c:v>日本</c:v>
                </c:pt>
              </c:strCache>
            </c:strRef>
          </c:tx>
          <c:spPr>
            <a:ln>
              <a:solidFill>
                <a:srgbClr val="FF0000"/>
              </a:solidFill>
            </a:ln>
          </c:spPr>
          <c:marker>
            <c:symbol val="circle"/>
            <c:size val="7"/>
            <c:spPr>
              <a:solidFill>
                <a:srgbClr val="FF0000"/>
              </a:solidFill>
              <a:ln>
                <a:noFill/>
              </a:ln>
            </c:spPr>
          </c:marker>
          <c:cat>
            <c:strRef>
              <c:f>Sheet6!$D$4:$BD$4</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Sheet6!$D$7:$BD$7</c:f>
              <c:numCache>
                <c:formatCode>#,##0.0_ ;\-#,##0.0\ </c:formatCode>
                <c:ptCount val="53"/>
                <c:pt idx="0">
                  <c:v>3.8119999999999998</c:v>
                </c:pt>
                <c:pt idx="1">
                  <c:v>3.6160000000000001</c:v>
                </c:pt>
                <c:pt idx="2">
                  <c:v>3.6909999999999998</c:v>
                </c:pt>
                <c:pt idx="3">
                  <c:v>3.7879999999999998</c:v>
                </c:pt>
                <c:pt idx="4">
                  <c:v>3.86</c:v>
                </c:pt>
                <c:pt idx="5">
                  <c:v>4.0670000000000002</c:v>
                </c:pt>
                <c:pt idx="6">
                  <c:v>4.4930000000000003</c:v>
                </c:pt>
                <c:pt idx="7">
                  <c:v>4.9219999999999997</c:v>
                </c:pt>
                <c:pt idx="8">
                  <c:v>5.5890000000000004</c:v>
                </c:pt>
                <c:pt idx="9">
                  <c:v>5.1059999999999999</c:v>
                </c:pt>
                <c:pt idx="10">
                  <c:v>4.8159999999999998</c:v>
                </c:pt>
                <c:pt idx="11">
                  <c:v>4.9020000000000001</c:v>
                </c:pt>
                <c:pt idx="12">
                  <c:v>4.774</c:v>
                </c:pt>
                <c:pt idx="13">
                  <c:v>5.12</c:v>
                </c:pt>
                <c:pt idx="14">
                  <c:v>5.58</c:v>
                </c:pt>
                <c:pt idx="15">
                  <c:v>5.9509999999999996</c:v>
                </c:pt>
                <c:pt idx="16">
                  <c:v>6.2469999999999999</c:v>
                </c:pt>
                <c:pt idx="17">
                  <c:v>6.484</c:v>
                </c:pt>
                <c:pt idx="18">
                  <c:v>6.6479999999999997</c:v>
                </c:pt>
                <c:pt idx="19">
                  <c:v>6.4009999999999998</c:v>
                </c:pt>
                <c:pt idx="20">
                  <c:v>6.5330000000000004</c:v>
                </c:pt>
                <c:pt idx="21">
                  <c:v>6.851</c:v>
                </c:pt>
                <c:pt idx="22">
                  <c:v>6.8010000000000002</c:v>
                </c:pt>
                <c:pt idx="23">
                  <c:v>6.6559999999999997</c:v>
                </c:pt>
                <c:pt idx="24">
                  <c:v>7.141</c:v>
                </c:pt>
                <c:pt idx="25">
                  <c:v>7.8449999999999998</c:v>
                </c:pt>
                <c:pt idx="26">
                  <c:v>7.7610000000000001</c:v>
                </c:pt>
                <c:pt idx="27">
                  <c:v>6.9710000000000001</c:v>
                </c:pt>
                <c:pt idx="28">
                  <c:v>7.0670000000000002</c:v>
                </c:pt>
                <c:pt idx="29">
                  <c:v>6.056</c:v>
                </c:pt>
                <c:pt idx="30">
                  <c:v>5.77</c:v>
                </c:pt>
                <c:pt idx="31">
                  <c:v>5.4210000000000003</c:v>
                </c:pt>
                <c:pt idx="32">
                  <c:v>5.5890000000000004</c:v>
                </c:pt>
                <c:pt idx="33">
                  <c:v>5.0410000000000004</c:v>
                </c:pt>
                <c:pt idx="34">
                  <c:v>4.7439999999999998</c:v>
                </c:pt>
                <c:pt idx="35">
                  <c:v>5.4260000000000002</c:v>
                </c:pt>
                <c:pt idx="36">
                  <c:v>5.3049999999999997</c:v>
                </c:pt>
                <c:pt idx="37">
                  <c:v>4.5890000000000004</c:v>
                </c:pt>
                <c:pt idx="38">
                  <c:v>4.2939999999999996</c:v>
                </c:pt>
                <c:pt idx="39">
                  <c:v>4.47</c:v>
                </c:pt>
                <c:pt idx="40">
                  <c:v>4.798</c:v>
                </c:pt>
                <c:pt idx="41">
                  <c:v>4.9850000000000003</c:v>
                </c:pt>
                <c:pt idx="42">
                  <c:v>5.3860000000000001</c:v>
                </c:pt>
                <c:pt idx="43">
                  <c:v>5.4550000000000001</c:v>
                </c:pt>
                <c:pt idx="44">
                  <c:v>5.1859999999999999</c:v>
                </c:pt>
                <c:pt idx="45">
                  <c:v>4.9400000000000004</c:v>
                </c:pt>
                <c:pt idx="46">
                  <c:v>5.0510000000000002</c:v>
                </c:pt>
                <c:pt idx="47">
                  <c:v>5.2469999999999999</c:v>
                </c:pt>
                <c:pt idx="48">
                  <c:v>5.55</c:v>
                </c:pt>
                <c:pt idx="49">
                  <c:v>5.72</c:v>
                </c:pt>
                <c:pt idx="50">
                  <c:v>5.7779999999999996</c:v>
                </c:pt>
                <c:pt idx="51">
                  <c:v>5.6859999999999999</c:v>
                </c:pt>
                <c:pt idx="52">
                  <c:v>5.6749999999999998</c:v>
                </c:pt>
              </c:numCache>
            </c:numRef>
          </c:val>
          <c:smooth val="0"/>
          <c:extLst>
            <c:ext xmlns:c16="http://schemas.microsoft.com/office/drawing/2014/chart" uri="{C3380CC4-5D6E-409C-BE32-E72D297353CC}">
              <c16:uniqueId val="{00000002-8720-4843-B8D1-FA65C452EB98}"/>
            </c:ext>
          </c:extLst>
        </c:ser>
        <c:ser>
          <c:idx val="3"/>
          <c:order val="3"/>
          <c:tx>
            <c:strRef>
              <c:f>Sheet6!$C$8</c:f>
              <c:strCache>
                <c:ptCount val="1"/>
                <c:pt idx="0">
                  <c:v>韓国</c:v>
                </c:pt>
              </c:strCache>
            </c:strRef>
          </c:tx>
          <c:cat>
            <c:strRef>
              <c:f>Sheet6!$D$4:$BD$4</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Sheet6!$D$8:$BD$8</c:f>
              <c:numCache>
                <c:formatCode>General</c:formatCode>
                <c:ptCount val="53"/>
                <c:pt idx="7" formatCode="#,##0.0_ ;\-#,##0.0\ ">
                  <c:v>1.4810000000000001</c:v>
                </c:pt>
                <c:pt idx="8" formatCode="#,##0.0_ ;\-#,##0.0\ ">
                  <c:v>1.3220000000000001</c:v>
                </c:pt>
                <c:pt idx="9" formatCode="#,##0.0_ ;\-#,##0.0\ ">
                  <c:v>1.1839999999999999</c:v>
                </c:pt>
                <c:pt idx="10" formatCode="#,##0.0_ ;\-#,##0.0\ ">
                  <c:v>1.272</c:v>
                </c:pt>
                <c:pt idx="11" formatCode="#,##0.0_ ;\-#,##0.0\ ">
                  <c:v>2.528</c:v>
                </c:pt>
                <c:pt idx="12" formatCode="#,##0.0_ ;\-#,##0.0\ ">
                  <c:v>2.1789999999999998</c:v>
                </c:pt>
                <c:pt idx="13" formatCode="#,##0.0_ ;\-#,##0.0\ ">
                  <c:v>2.1480000000000001</c:v>
                </c:pt>
                <c:pt idx="14" formatCode="#,##0.0_ ;\-#,##0.0\ ">
                  <c:v>2.1970000000000001</c:v>
                </c:pt>
                <c:pt idx="15" formatCode="#,##0.0_ ;\-#,##0.0\ ">
                  <c:v>1.9410000000000001</c:v>
                </c:pt>
                <c:pt idx="16" formatCode="#,##0.0_ ;\-#,##0.0\ ">
                  <c:v>2.0760000000000001</c:v>
                </c:pt>
                <c:pt idx="17" formatCode="#,##0.0_ ;\-#,##0.0\ ">
                  <c:v>2.1629999999999998</c:v>
                </c:pt>
                <c:pt idx="18" formatCode="#,##0.0_ ;\-#,##0.0\ ">
                  <c:v>2.08</c:v>
                </c:pt>
                <c:pt idx="19" formatCode="#,##0.0_ ;\-#,##0.0\ ">
                  <c:v>1.9550000000000001</c:v>
                </c:pt>
                <c:pt idx="20" formatCode="#,##0.0_ ;\-#,##0.0\ ">
                  <c:v>2.1150000000000002</c:v>
                </c:pt>
                <c:pt idx="21" formatCode="#,##0.0_ ;\-#,##0.0\ ">
                  <c:v>2.198</c:v>
                </c:pt>
                <c:pt idx="22" formatCode="#,##0.0_ ;\-#,##0.0\ ">
                  <c:v>2.3759999999999999</c:v>
                </c:pt>
                <c:pt idx="23" formatCode="#,##0.0_ ;\-#,##0.0\ ">
                  <c:v>2.46</c:v>
                </c:pt>
                <c:pt idx="24" formatCode="#,##0.0_ ;\-#,##0.0\ ">
                  <c:v>2.746</c:v>
                </c:pt>
                <c:pt idx="25" formatCode="#,##0.0_ ;\-#,##0.0\ ">
                  <c:v>3.7629999999999999</c:v>
                </c:pt>
                <c:pt idx="26" formatCode="#,##0.0_ ;\-#,##0.0\ ">
                  <c:v>3.4350000000000001</c:v>
                </c:pt>
                <c:pt idx="27" formatCode="#,##0.0_ ;\-#,##0.0\ ">
                  <c:v>3.1440000000000001</c:v>
                </c:pt>
                <c:pt idx="28" formatCode="#,##0.0_ ;\-#,##0.0\ ">
                  <c:v>3.2719999999999998</c:v>
                </c:pt>
                <c:pt idx="29" formatCode="#,##0.0_ ;\-#,##0.0\ ">
                  <c:v>3.2989999999999999</c:v>
                </c:pt>
                <c:pt idx="30" formatCode="#,##0.0_ ;\-#,##0.0\ ">
                  <c:v>3.4620000000000002</c:v>
                </c:pt>
                <c:pt idx="31" formatCode="#,##0.0_ ;\-#,##0.0\ ">
                  <c:v>3.3820000000000001</c:v>
                </c:pt>
                <c:pt idx="32" formatCode="#,##0.0_ ;\-#,##0.0\ ">
                  <c:v>3.1190000000000002</c:v>
                </c:pt>
                <c:pt idx="33" formatCode="#,##0.0_ ;\-#,##0.0\ ">
                  <c:v>3.6459999999999999</c:v>
                </c:pt>
                <c:pt idx="34" formatCode="#,##0.0_ ;\-#,##0.0\ ">
                  <c:v>3.0880000000000001</c:v>
                </c:pt>
                <c:pt idx="35" formatCode="#,##0.0_ ;\-#,##0.0\ ">
                  <c:v>3.141</c:v>
                </c:pt>
                <c:pt idx="36" formatCode="#,##0.0_ ;\-#,##0.0\ ">
                  <c:v>3.0750000000000002</c:v>
                </c:pt>
                <c:pt idx="37" formatCode="#,##0.0_ ;\-#,##0.0\ ">
                  <c:v>2.794</c:v>
                </c:pt>
                <c:pt idx="38" formatCode="#,##0.0_ ;\-#,##0.0\ ">
                  <c:v>2.867</c:v>
                </c:pt>
                <c:pt idx="39" formatCode="#,##0.0_ ;\-#,##0.0\ ">
                  <c:v>2.9809999999999999</c:v>
                </c:pt>
                <c:pt idx="40" formatCode="#,##0.0_ ;\-#,##0.0\ ">
                  <c:v>2.9969999999999999</c:v>
                </c:pt>
                <c:pt idx="41" formatCode="#,##0.0_ ;\-#,##0.0\ ">
                  <c:v>3.581</c:v>
                </c:pt>
                <c:pt idx="42" formatCode="#,##0.0_ ;\-#,##0.0\ ">
                  <c:v>4.1479999999999997</c:v>
                </c:pt>
                <c:pt idx="43" formatCode="#,##0.0_ ;\-#,##0.0\ ">
                  <c:v>3.7040000000000002</c:v>
                </c:pt>
                <c:pt idx="44" formatCode="#,##0.0_ ;\-#,##0.0\ ">
                  <c:v>3.3530000000000002</c:v>
                </c:pt>
                <c:pt idx="45" formatCode="#,##0.0_ ;\-#,##0.0\ ">
                  <c:v>3.327</c:v>
                </c:pt>
                <c:pt idx="46" formatCode="#,##0.0_ ;\-#,##0.0\ ">
                  <c:v>3.5489999999999999</c:v>
                </c:pt>
                <c:pt idx="47" formatCode="#,##0.0_ ;\-#,##0.0\ ">
                  <c:v>3.7160000000000002</c:v>
                </c:pt>
                <c:pt idx="48" formatCode="#,##0.0_ ;\-#,##0.0\ ">
                  <c:v>3.7290000000000001</c:v>
                </c:pt>
                <c:pt idx="49" formatCode="#,##0.0_ ;\-#,##0.0\ ">
                  <c:v>4.0010000000000003</c:v>
                </c:pt>
                <c:pt idx="50" formatCode="#,##0.0_ ;\-#,##0.0\ ">
                  <c:v>4.3220000000000001</c:v>
                </c:pt>
                <c:pt idx="51" formatCode="#,##0.0_ ;\-#,##0.0\ ">
                  <c:v>4.6120000000000001</c:v>
                </c:pt>
                <c:pt idx="52" formatCode="#,##0.0_ ;\-#,##0.0\ ">
                  <c:v>4.8040000000000003</c:v>
                </c:pt>
              </c:numCache>
            </c:numRef>
          </c:val>
          <c:smooth val="0"/>
          <c:extLst>
            <c:ext xmlns:c16="http://schemas.microsoft.com/office/drawing/2014/chart" uri="{C3380CC4-5D6E-409C-BE32-E72D297353CC}">
              <c16:uniqueId val="{00000003-8720-4843-B8D1-FA65C452EB98}"/>
            </c:ext>
          </c:extLst>
        </c:ser>
        <c:ser>
          <c:idx val="4"/>
          <c:order val="4"/>
          <c:tx>
            <c:strRef>
              <c:f>Sheet6!$C$9</c:f>
              <c:strCache>
                <c:ptCount val="1"/>
                <c:pt idx="0">
                  <c:v>スウェーデン</c:v>
                </c:pt>
              </c:strCache>
            </c:strRef>
          </c:tx>
          <c:cat>
            <c:strRef>
              <c:f>Sheet6!$D$4:$BD$4</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Sheet6!$D$9:$BD$9</c:f>
              <c:numCache>
                <c:formatCode>#,##0.0_ ;\-#,##0.0\ </c:formatCode>
                <c:ptCount val="53"/>
                <c:pt idx="0">
                  <c:v>15.292999999999999</c:v>
                </c:pt>
                <c:pt idx="1">
                  <c:v>15.422000000000001</c:v>
                </c:pt>
                <c:pt idx="2">
                  <c:v>15.82</c:v>
                </c:pt>
                <c:pt idx="3">
                  <c:v>16.399000000000001</c:v>
                </c:pt>
                <c:pt idx="4">
                  <c:v>16.972999999999999</c:v>
                </c:pt>
                <c:pt idx="5">
                  <c:v>17.751000000000001</c:v>
                </c:pt>
                <c:pt idx="6">
                  <c:v>16.585000000000001</c:v>
                </c:pt>
                <c:pt idx="7">
                  <c:v>17.510999999999999</c:v>
                </c:pt>
                <c:pt idx="8">
                  <c:v>16.492999999999999</c:v>
                </c:pt>
                <c:pt idx="9">
                  <c:v>17.103999999999999</c:v>
                </c:pt>
                <c:pt idx="10">
                  <c:v>17.946999999999999</c:v>
                </c:pt>
                <c:pt idx="11">
                  <c:v>18.45</c:v>
                </c:pt>
                <c:pt idx="12">
                  <c:v>18.623999999999999</c:v>
                </c:pt>
                <c:pt idx="13">
                  <c:v>19.062000000000001</c:v>
                </c:pt>
                <c:pt idx="14">
                  <c:v>18.64</c:v>
                </c:pt>
                <c:pt idx="15">
                  <c:v>17.952999999999999</c:v>
                </c:pt>
                <c:pt idx="16">
                  <c:v>18.027000000000001</c:v>
                </c:pt>
                <c:pt idx="17">
                  <c:v>18.033000000000001</c:v>
                </c:pt>
                <c:pt idx="18">
                  <c:v>17.462</c:v>
                </c:pt>
                <c:pt idx="19">
                  <c:v>17.148</c:v>
                </c:pt>
                <c:pt idx="20">
                  <c:v>17.346</c:v>
                </c:pt>
                <c:pt idx="21">
                  <c:v>17.984000000000002</c:v>
                </c:pt>
                <c:pt idx="22">
                  <c:v>18.53</c:v>
                </c:pt>
                <c:pt idx="23">
                  <c:v>19.093</c:v>
                </c:pt>
                <c:pt idx="24">
                  <c:v>19.408000000000001</c:v>
                </c:pt>
                <c:pt idx="25">
                  <c:v>19.055</c:v>
                </c:pt>
                <c:pt idx="26">
                  <c:v>15.930999999999999</c:v>
                </c:pt>
                <c:pt idx="27">
                  <c:v>15.879</c:v>
                </c:pt>
                <c:pt idx="28">
                  <c:v>16.18</c:v>
                </c:pt>
                <c:pt idx="29">
                  <c:v>16.376000000000001</c:v>
                </c:pt>
                <c:pt idx="30">
                  <c:v>15.269</c:v>
                </c:pt>
                <c:pt idx="31">
                  <c:v>16.001999999999999</c:v>
                </c:pt>
                <c:pt idx="32">
                  <c:v>16.190000000000001</c:v>
                </c:pt>
                <c:pt idx="33">
                  <c:v>16.239999999999998</c:v>
                </c:pt>
                <c:pt idx="34">
                  <c:v>16.920000000000002</c:v>
                </c:pt>
                <c:pt idx="35">
                  <c:v>16.28</c:v>
                </c:pt>
                <c:pt idx="36">
                  <c:v>15.04</c:v>
                </c:pt>
                <c:pt idx="37">
                  <c:v>13.948</c:v>
                </c:pt>
                <c:pt idx="38">
                  <c:v>14.406000000000001</c:v>
                </c:pt>
                <c:pt idx="39">
                  <c:v>14.513</c:v>
                </c:pt>
                <c:pt idx="40">
                  <c:v>14.708</c:v>
                </c:pt>
                <c:pt idx="41">
                  <c:v>14.647</c:v>
                </c:pt>
                <c:pt idx="42">
                  <c:v>13.884</c:v>
                </c:pt>
                <c:pt idx="43">
                  <c:v>13.096</c:v>
                </c:pt>
                <c:pt idx="44">
                  <c:v>12.691000000000001</c:v>
                </c:pt>
                <c:pt idx="45">
                  <c:v>12.042999999999999</c:v>
                </c:pt>
                <c:pt idx="46">
                  <c:v>11.702</c:v>
                </c:pt>
                <c:pt idx="47">
                  <c:v>11.930999999999999</c:v>
                </c:pt>
                <c:pt idx="48">
                  <c:v>12.177</c:v>
                </c:pt>
                <c:pt idx="49">
                  <c:v>12.179</c:v>
                </c:pt>
                <c:pt idx="50">
                  <c:v>12.522</c:v>
                </c:pt>
                <c:pt idx="51">
                  <c:v>13.131</c:v>
                </c:pt>
                <c:pt idx="52">
                  <c:v>13.141</c:v>
                </c:pt>
              </c:numCache>
            </c:numRef>
          </c:val>
          <c:smooth val="0"/>
          <c:extLst>
            <c:ext xmlns:c16="http://schemas.microsoft.com/office/drawing/2014/chart" uri="{C3380CC4-5D6E-409C-BE32-E72D297353CC}">
              <c16:uniqueId val="{00000004-8720-4843-B8D1-FA65C452EB98}"/>
            </c:ext>
          </c:extLst>
        </c:ser>
        <c:ser>
          <c:idx val="5"/>
          <c:order val="5"/>
          <c:tx>
            <c:strRef>
              <c:f>Sheet6!$C$10</c:f>
              <c:strCache>
                <c:ptCount val="1"/>
                <c:pt idx="0">
                  <c:v>イギリス</c:v>
                </c:pt>
              </c:strCache>
            </c:strRef>
          </c:tx>
          <c:spPr>
            <a:ln>
              <a:solidFill>
                <a:srgbClr val="92D050"/>
              </a:solidFill>
            </a:ln>
          </c:spPr>
          <c:marker>
            <c:symbol val="triangle"/>
            <c:size val="7"/>
            <c:spPr>
              <a:solidFill>
                <a:srgbClr val="92D050"/>
              </a:solidFill>
              <a:ln>
                <a:noFill/>
              </a:ln>
            </c:spPr>
          </c:marker>
          <c:cat>
            <c:strRef>
              <c:f>Sheet6!$D$4:$BD$4</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Sheet6!$D$10:$BD$10</c:f>
              <c:numCache>
                <c:formatCode>#,##0.0_ ;\-#,##0.0\ </c:formatCode>
                <c:ptCount val="53"/>
                <c:pt idx="0">
                  <c:v>9.9489999999999998</c:v>
                </c:pt>
                <c:pt idx="1">
                  <c:v>11.484</c:v>
                </c:pt>
                <c:pt idx="2">
                  <c:v>10.1</c:v>
                </c:pt>
                <c:pt idx="3">
                  <c:v>10.324999999999999</c:v>
                </c:pt>
                <c:pt idx="4">
                  <c:v>10.949</c:v>
                </c:pt>
                <c:pt idx="5">
                  <c:v>11.048</c:v>
                </c:pt>
                <c:pt idx="6">
                  <c:v>11.071</c:v>
                </c:pt>
                <c:pt idx="7">
                  <c:v>10.231999999999999</c:v>
                </c:pt>
                <c:pt idx="8">
                  <c:v>9.8580000000000005</c:v>
                </c:pt>
                <c:pt idx="9">
                  <c:v>11.754</c:v>
                </c:pt>
                <c:pt idx="10">
                  <c:v>13.667999999999999</c:v>
                </c:pt>
                <c:pt idx="11">
                  <c:v>13.303000000000001</c:v>
                </c:pt>
                <c:pt idx="12">
                  <c:v>11.84</c:v>
                </c:pt>
                <c:pt idx="13">
                  <c:v>10.962</c:v>
                </c:pt>
                <c:pt idx="14">
                  <c:v>10.074999999999999</c:v>
                </c:pt>
                <c:pt idx="15">
                  <c:v>9.8179999999999996</c:v>
                </c:pt>
                <c:pt idx="16">
                  <c:v>10.199</c:v>
                </c:pt>
                <c:pt idx="17">
                  <c:v>10.304</c:v>
                </c:pt>
                <c:pt idx="18">
                  <c:v>9.8040000000000003</c:v>
                </c:pt>
                <c:pt idx="19">
                  <c:v>9.4420000000000002</c:v>
                </c:pt>
                <c:pt idx="20">
                  <c:v>9.1329999999999991</c:v>
                </c:pt>
                <c:pt idx="21">
                  <c:v>9.8109999999999999</c:v>
                </c:pt>
                <c:pt idx="22">
                  <c:v>9.0510000000000002</c:v>
                </c:pt>
                <c:pt idx="23">
                  <c:v>8.8810000000000002</c:v>
                </c:pt>
                <c:pt idx="24">
                  <c:v>8.57</c:v>
                </c:pt>
                <c:pt idx="25">
                  <c:v>9.6649999999999991</c:v>
                </c:pt>
                <c:pt idx="26">
                  <c:v>9.3079999999999998</c:v>
                </c:pt>
                <c:pt idx="27">
                  <c:v>9.2379999999999995</c:v>
                </c:pt>
                <c:pt idx="28">
                  <c:v>8.7279999999999998</c:v>
                </c:pt>
                <c:pt idx="29">
                  <c:v>8.9290000000000003</c:v>
                </c:pt>
                <c:pt idx="30">
                  <c:v>8.5020000000000007</c:v>
                </c:pt>
                <c:pt idx="31">
                  <c:v>7.9889999999999999</c:v>
                </c:pt>
                <c:pt idx="32">
                  <c:v>7.6929999999999996</c:v>
                </c:pt>
                <c:pt idx="33">
                  <c:v>8.8140000000000001</c:v>
                </c:pt>
                <c:pt idx="34">
                  <c:v>9.218</c:v>
                </c:pt>
                <c:pt idx="35">
                  <c:v>9.56</c:v>
                </c:pt>
                <c:pt idx="36">
                  <c:v>9.8330000000000002</c:v>
                </c:pt>
                <c:pt idx="37">
                  <c:v>9.4120000000000008</c:v>
                </c:pt>
                <c:pt idx="38">
                  <c:v>8.9250000000000007</c:v>
                </c:pt>
                <c:pt idx="39">
                  <c:v>9.1150000000000002</c:v>
                </c:pt>
                <c:pt idx="40">
                  <c:v>9.3710000000000004</c:v>
                </c:pt>
                <c:pt idx="41">
                  <c:v>9.5150000000000006</c:v>
                </c:pt>
                <c:pt idx="42">
                  <c:v>9.8059999999999992</c:v>
                </c:pt>
                <c:pt idx="43">
                  <c:v>9.7810000000000006</c:v>
                </c:pt>
                <c:pt idx="44">
                  <c:v>9.4870000000000001</c:v>
                </c:pt>
                <c:pt idx="45">
                  <c:v>9.2609999999999992</c:v>
                </c:pt>
                <c:pt idx="46">
                  <c:v>9.3010000000000002</c:v>
                </c:pt>
                <c:pt idx="47">
                  <c:v>8.9</c:v>
                </c:pt>
                <c:pt idx="48">
                  <c:v>8.8889999999999993</c:v>
                </c:pt>
                <c:pt idx="49">
                  <c:v>8.6809999999999992</c:v>
                </c:pt>
                <c:pt idx="50">
                  <c:v>8.9079999999999995</c:v>
                </c:pt>
                <c:pt idx="51">
                  <c:v>8.9689999999999994</c:v>
                </c:pt>
                <c:pt idx="52">
                  <c:v>9.1129999999999995</c:v>
                </c:pt>
              </c:numCache>
            </c:numRef>
          </c:val>
          <c:smooth val="0"/>
          <c:extLst>
            <c:ext xmlns:c16="http://schemas.microsoft.com/office/drawing/2014/chart" uri="{C3380CC4-5D6E-409C-BE32-E72D297353CC}">
              <c16:uniqueId val="{00000005-8720-4843-B8D1-FA65C452EB98}"/>
            </c:ext>
          </c:extLst>
        </c:ser>
        <c:ser>
          <c:idx val="6"/>
          <c:order val="6"/>
          <c:tx>
            <c:strRef>
              <c:f>Sheet6!$C$11</c:f>
              <c:strCache>
                <c:ptCount val="1"/>
                <c:pt idx="0">
                  <c:v>アメリカ</c:v>
                </c:pt>
              </c:strCache>
            </c:strRef>
          </c:tx>
          <c:cat>
            <c:strRef>
              <c:f>Sheet6!$D$4:$BD$4</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Sheet6!$D$11:$BD$11</c:f>
              <c:numCache>
                <c:formatCode>#,##0.0_ ;\-#,##0.0\ </c:formatCode>
                <c:ptCount val="53"/>
                <c:pt idx="0">
                  <c:v>7.4420000000000002</c:v>
                </c:pt>
                <c:pt idx="1">
                  <c:v>7.6920000000000002</c:v>
                </c:pt>
                <c:pt idx="2">
                  <c:v>8.0269999999999992</c:v>
                </c:pt>
                <c:pt idx="3">
                  <c:v>8.452</c:v>
                </c:pt>
                <c:pt idx="4">
                  <c:v>9.7889999999999997</c:v>
                </c:pt>
                <c:pt idx="5">
                  <c:v>9.4120000000000008</c:v>
                </c:pt>
                <c:pt idx="6">
                  <c:v>8.407</c:v>
                </c:pt>
                <c:pt idx="7">
                  <c:v>8.58</c:v>
                </c:pt>
                <c:pt idx="8">
                  <c:v>8.4920000000000009</c:v>
                </c:pt>
                <c:pt idx="9">
                  <c:v>8.9440000000000008</c:v>
                </c:pt>
                <c:pt idx="10">
                  <c:v>8.5220000000000002</c:v>
                </c:pt>
                <c:pt idx="11">
                  <c:v>8.3230000000000004</c:v>
                </c:pt>
                <c:pt idx="12">
                  <c:v>8.9149999999999991</c:v>
                </c:pt>
                <c:pt idx="13">
                  <c:v>9.0879999999999992</c:v>
                </c:pt>
                <c:pt idx="14">
                  <c:v>9.6560000000000006</c:v>
                </c:pt>
                <c:pt idx="15">
                  <c:v>9.9740000000000002</c:v>
                </c:pt>
                <c:pt idx="16">
                  <c:v>10.32</c:v>
                </c:pt>
                <c:pt idx="17">
                  <c:v>10.432</c:v>
                </c:pt>
                <c:pt idx="18">
                  <c:v>9.4600000000000009</c:v>
                </c:pt>
                <c:pt idx="19">
                  <c:v>8.9949999999999992</c:v>
                </c:pt>
                <c:pt idx="20">
                  <c:v>9.3119999999999994</c:v>
                </c:pt>
                <c:pt idx="21">
                  <c:v>9.2230000000000008</c:v>
                </c:pt>
                <c:pt idx="22">
                  <c:v>9.782</c:v>
                </c:pt>
                <c:pt idx="23">
                  <c:v>9.3219999999999992</c:v>
                </c:pt>
                <c:pt idx="24">
                  <c:v>9.6050000000000004</c:v>
                </c:pt>
                <c:pt idx="25">
                  <c:v>9.7789999999999999</c:v>
                </c:pt>
                <c:pt idx="26">
                  <c:v>9.36</c:v>
                </c:pt>
                <c:pt idx="27">
                  <c:v>9.1829999999999998</c:v>
                </c:pt>
                <c:pt idx="28">
                  <c:v>9.2550000000000008</c:v>
                </c:pt>
                <c:pt idx="29">
                  <c:v>9.31</c:v>
                </c:pt>
                <c:pt idx="30">
                  <c:v>9.6029999999999998</c:v>
                </c:pt>
                <c:pt idx="31">
                  <c:v>10.196</c:v>
                </c:pt>
                <c:pt idx="32">
                  <c:v>10.682</c:v>
                </c:pt>
                <c:pt idx="33">
                  <c:v>11.221</c:v>
                </c:pt>
                <c:pt idx="34">
                  <c:v>11.377000000000001</c:v>
                </c:pt>
                <c:pt idx="35">
                  <c:v>11.906000000000001</c:v>
                </c:pt>
                <c:pt idx="36">
                  <c:v>11.554</c:v>
                </c:pt>
                <c:pt idx="37">
                  <c:v>9.49</c:v>
                </c:pt>
                <c:pt idx="38">
                  <c:v>8.6199999999999992</c:v>
                </c:pt>
                <c:pt idx="39">
                  <c:v>8.4459999999999997</c:v>
                </c:pt>
                <c:pt idx="40">
                  <c:v>9.1679999999999993</c:v>
                </c:pt>
                <c:pt idx="41">
                  <c:v>9.7089999999999996</c:v>
                </c:pt>
                <c:pt idx="42">
                  <c:v>10.231999999999999</c:v>
                </c:pt>
                <c:pt idx="43">
                  <c:v>10.192</c:v>
                </c:pt>
                <c:pt idx="44">
                  <c:v>7.8979999999999997</c:v>
                </c:pt>
                <c:pt idx="45">
                  <c:v>8.1829999999999998</c:v>
                </c:pt>
                <c:pt idx="46">
                  <c:v>9.2710000000000008</c:v>
                </c:pt>
                <c:pt idx="47">
                  <c:v>9.2669999999999995</c:v>
                </c:pt>
                <c:pt idx="48">
                  <c:v>9.9700000000000006</c:v>
                </c:pt>
                <c:pt idx="49">
                  <c:v>10.167999999999999</c:v>
                </c:pt>
                <c:pt idx="50">
                  <c:v>10.616</c:v>
                </c:pt>
                <c:pt idx="51">
                  <c:v>10.444000000000001</c:v>
                </c:pt>
                <c:pt idx="52">
                  <c:v>10.486000000000001</c:v>
                </c:pt>
              </c:numCache>
            </c:numRef>
          </c:val>
          <c:smooth val="0"/>
          <c:extLst>
            <c:ext xmlns:c16="http://schemas.microsoft.com/office/drawing/2014/chart" uri="{C3380CC4-5D6E-409C-BE32-E72D297353CC}">
              <c16:uniqueId val="{00000006-8720-4843-B8D1-FA65C452EB98}"/>
            </c:ext>
          </c:extLst>
        </c:ser>
        <c:dLbls>
          <c:showLegendKey val="0"/>
          <c:showVal val="0"/>
          <c:showCatName val="0"/>
          <c:showSerName val="0"/>
          <c:showPercent val="0"/>
          <c:showBubbleSize val="0"/>
        </c:dLbls>
        <c:marker val="1"/>
        <c:smooth val="0"/>
        <c:axId val="214719872"/>
        <c:axId val="214729856"/>
      </c:lineChart>
      <c:catAx>
        <c:axId val="214719872"/>
        <c:scaling>
          <c:orientation val="minMax"/>
        </c:scaling>
        <c:delete val="0"/>
        <c:axPos val="b"/>
        <c:numFmt formatCode="General" sourceLinked="0"/>
        <c:majorTickMark val="out"/>
        <c:minorTickMark val="none"/>
        <c:tickLblPos val="nextTo"/>
        <c:crossAx val="214729856"/>
        <c:crosses val="autoZero"/>
        <c:auto val="1"/>
        <c:lblAlgn val="ctr"/>
        <c:lblOffset val="100"/>
        <c:noMultiLvlLbl val="0"/>
      </c:catAx>
      <c:valAx>
        <c:axId val="214729856"/>
        <c:scaling>
          <c:orientation val="minMax"/>
          <c:max val="20"/>
        </c:scaling>
        <c:delete val="0"/>
        <c:axPos val="l"/>
        <c:majorGridlines/>
        <c:title>
          <c:tx>
            <c:rich>
              <a:bodyPr rot="0" vert="wordArtVertRtl"/>
              <a:lstStyle/>
              <a:p>
                <a:pPr>
                  <a:defRPr/>
                </a:pPr>
                <a:r>
                  <a:rPr lang="en-US"/>
                  <a:t>(%)</a:t>
                </a:r>
                <a:endParaRPr lang="ja-JP"/>
              </a:p>
            </c:rich>
          </c:tx>
          <c:overlay val="0"/>
        </c:title>
        <c:numFmt formatCode="0" sourceLinked="0"/>
        <c:majorTickMark val="out"/>
        <c:minorTickMark val="none"/>
        <c:tickLblPos val="nextTo"/>
        <c:crossAx val="214719872"/>
        <c:crosses val="autoZero"/>
        <c:crossBetween val="between"/>
      </c:valAx>
    </c:plotArea>
    <c:legend>
      <c:legendPos val="r"/>
      <c:overlay val="0"/>
    </c:legend>
    <c:plotVisOnly val="1"/>
    <c:dispBlanksAs val="gap"/>
    <c:showDLblsOverMax val="0"/>
  </c:chart>
  <c:txPr>
    <a:bodyPr/>
    <a:lstStyle/>
    <a:p>
      <a:pPr>
        <a:defRPr sz="1200">
          <a:latin typeface="+mj-ea"/>
          <a:ea typeface="+mj-ea"/>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Sheet6!$C$19</c:f>
              <c:strCache>
                <c:ptCount val="1"/>
                <c:pt idx="0">
                  <c:v>フランス</c:v>
                </c:pt>
              </c:strCache>
            </c:strRef>
          </c:tx>
          <c:cat>
            <c:strRef>
              <c:f>Sheet6!$D$18:$BD$18</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Sheet6!$D$19:$BD$19</c:f>
              <c:numCache>
                <c:formatCode>#,##0.0_ ;\-#,##0.0\ </c:formatCode>
                <c:ptCount val="53"/>
                <c:pt idx="0">
                  <c:v>1.7769999999999999</c:v>
                </c:pt>
                <c:pt idx="1">
                  <c:v>1.7490000000000001</c:v>
                </c:pt>
                <c:pt idx="2">
                  <c:v>1.6020000000000001</c:v>
                </c:pt>
                <c:pt idx="3">
                  <c:v>1.4670000000000001</c:v>
                </c:pt>
                <c:pt idx="4">
                  <c:v>1.6890000000000001</c:v>
                </c:pt>
                <c:pt idx="5">
                  <c:v>2.1230000000000002</c:v>
                </c:pt>
                <c:pt idx="6">
                  <c:v>1.897</c:v>
                </c:pt>
                <c:pt idx="7">
                  <c:v>1.9390000000000001</c:v>
                </c:pt>
                <c:pt idx="8">
                  <c:v>2.0099999999999998</c:v>
                </c:pt>
                <c:pt idx="9">
                  <c:v>2.6840000000000002</c:v>
                </c:pt>
                <c:pt idx="10">
                  <c:v>1.8149999999999999</c:v>
                </c:pt>
                <c:pt idx="11">
                  <c:v>2.157</c:v>
                </c:pt>
                <c:pt idx="12">
                  <c:v>2.09</c:v>
                </c:pt>
                <c:pt idx="13">
                  <c:v>1.774</c:v>
                </c:pt>
                <c:pt idx="14">
                  <c:v>1.833</c:v>
                </c:pt>
                <c:pt idx="15">
                  <c:v>2.0270000000000001</c:v>
                </c:pt>
                <c:pt idx="16">
                  <c:v>2.0609999999999999</c:v>
                </c:pt>
                <c:pt idx="17">
                  <c:v>2.1309999999999998</c:v>
                </c:pt>
                <c:pt idx="18">
                  <c:v>1.877</c:v>
                </c:pt>
                <c:pt idx="19">
                  <c:v>1.825</c:v>
                </c:pt>
                <c:pt idx="20">
                  <c:v>1.871</c:v>
                </c:pt>
                <c:pt idx="21">
                  <c:v>2.085</c:v>
                </c:pt>
                <c:pt idx="22">
                  <c:v>2.16</c:v>
                </c:pt>
                <c:pt idx="23">
                  <c:v>2.1829999999999998</c:v>
                </c:pt>
                <c:pt idx="24">
                  <c:v>2.2719999999999998</c:v>
                </c:pt>
                <c:pt idx="25">
                  <c:v>2.194</c:v>
                </c:pt>
                <c:pt idx="26">
                  <c:v>1.851</c:v>
                </c:pt>
                <c:pt idx="27">
                  <c:v>1.917</c:v>
                </c:pt>
                <c:pt idx="28">
                  <c:v>1.8939999999999999</c:v>
                </c:pt>
                <c:pt idx="29">
                  <c:v>1.9370000000000001</c:v>
                </c:pt>
                <c:pt idx="30">
                  <c:v>2.056</c:v>
                </c:pt>
                <c:pt idx="31">
                  <c:v>2.2629999999999999</c:v>
                </c:pt>
                <c:pt idx="32">
                  <c:v>2.56</c:v>
                </c:pt>
                <c:pt idx="33">
                  <c:v>2.5920000000000001</c:v>
                </c:pt>
                <c:pt idx="34">
                  <c:v>2.8889999999999998</c:v>
                </c:pt>
                <c:pt idx="35">
                  <c:v>2.9950000000000001</c:v>
                </c:pt>
                <c:pt idx="36">
                  <c:v>3.2890000000000001</c:v>
                </c:pt>
                <c:pt idx="37">
                  <c:v>2.7959999999999998</c:v>
                </c:pt>
                <c:pt idx="38">
                  <c:v>2.4239999999999999</c:v>
                </c:pt>
                <c:pt idx="39">
                  <c:v>2.6930000000000001</c:v>
                </c:pt>
                <c:pt idx="40">
                  <c:v>2.3540000000000001</c:v>
                </c:pt>
                <c:pt idx="41">
                  <c:v>2.9</c:v>
                </c:pt>
                <c:pt idx="42">
                  <c:v>2.8929999999999998</c:v>
                </c:pt>
                <c:pt idx="43">
                  <c:v>2.8410000000000002</c:v>
                </c:pt>
                <c:pt idx="44">
                  <c:v>1.4319999999999999</c:v>
                </c:pt>
                <c:pt idx="45">
                  <c:v>2.3359999999999999</c:v>
                </c:pt>
                <c:pt idx="46">
                  <c:v>2.6269999999999998</c:v>
                </c:pt>
                <c:pt idx="47">
                  <c:v>2.5830000000000002</c:v>
                </c:pt>
                <c:pt idx="48">
                  <c:v>2.637</c:v>
                </c:pt>
                <c:pt idx="49">
                  <c:v>2.3079999999999998</c:v>
                </c:pt>
                <c:pt idx="50">
                  <c:v>2.0840000000000001</c:v>
                </c:pt>
                <c:pt idx="51">
                  <c:v>2.036</c:v>
                </c:pt>
                <c:pt idx="52">
                  <c:v>2.3450000000000002</c:v>
                </c:pt>
              </c:numCache>
            </c:numRef>
          </c:val>
          <c:smooth val="0"/>
          <c:extLst>
            <c:ext xmlns:c16="http://schemas.microsoft.com/office/drawing/2014/chart" uri="{C3380CC4-5D6E-409C-BE32-E72D297353CC}">
              <c16:uniqueId val="{00000000-EEF3-44AB-9B66-A5BE39E179F9}"/>
            </c:ext>
          </c:extLst>
        </c:ser>
        <c:ser>
          <c:idx val="1"/>
          <c:order val="1"/>
          <c:tx>
            <c:strRef>
              <c:f>Sheet6!$C$20</c:f>
              <c:strCache>
                <c:ptCount val="1"/>
                <c:pt idx="0">
                  <c:v>ドイツ</c:v>
                </c:pt>
              </c:strCache>
            </c:strRef>
          </c:tx>
          <c:cat>
            <c:strRef>
              <c:f>Sheet6!$D$18:$BD$18</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Sheet6!$D$20:$BD$20</c:f>
              <c:numCache>
                <c:formatCode>#,##0.0_ ;\-#,##0.0\ </c:formatCode>
                <c:ptCount val="53"/>
                <c:pt idx="0">
                  <c:v>2.4729999999999999</c:v>
                </c:pt>
                <c:pt idx="1">
                  <c:v>2.2799999999999998</c:v>
                </c:pt>
                <c:pt idx="2">
                  <c:v>2.1179999999999999</c:v>
                </c:pt>
                <c:pt idx="3">
                  <c:v>2.3050000000000002</c:v>
                </c:pt>
                <c:pt idx="4">
                  <c:v>2.669</c:v>
                </c:pt>
                <c:pt idx="5">
                  <c:v>1.7889999999999999</c:v>
                </c:pt>
                <c:pt idx="6">
                  <c:v>1.476</c:v>
                </c:pt>
                <c:pt idx="7">
                  <c:v>1.6140000000000001</c:v>
                </c:pt>
                <c:pt idx="8">
                  <c:v>1.8580000000000001</c:v>
                </c:pt>
                <c:pt idx="9">
                  <c:v>1.714</c:v>
                </c:pt>
                <c:pt idx="10">
                  <c:v>1.518</c:v>
                </c:pt>
                <c:pt idx="11">
                  <c:v>1.6279999999999999</c:v>
                </c:pt>
                <c:pt idx="12">
                  <c:v>2.004</c:v>
                </c:pt>
                <c:pt idx="13">
                  <c:v>2.117</c:v>
                </c:pt>
                <c:pt idx="14">
                  <c:v>2.1909999999999998</c:v>
                </c:pt>
                <c:pt idx="15">
                  <c:v>1.9890000000000001</c:v>
                </c:pt>
                <c:pt idx="16">
                  <c:v>1.806</c:v>
                </c:pt>
                <c:pt idx="17">
                  <c:v>1.8109999999999999</c:v>
                </c:pt>
                <c:pt idx="18">
                  <c:v>1.823</c:v>
                </c:pt>
                <c:pt idx="19">
                  <c:v>1.9179999999999999</c:v>
                </c:pt>
                <c:pt idx="20">
                  <c:v>2.2090000000000001</c:v>
                </c:pt>
                <c:pt idx="21">
                  <c:v>2.14</c:v>
                </c:pt>
                <c:pt idx="22">
                  <c:v>1.835</c:v>
                </c:pt>
                <c:pt idx="23">
                  <c:v>1.91</c:v>
                </c:pt>
                <c:pt idx="24">
                  <c:v>1.998</c:v>
                </c:pt>
                <c:pt idx="25">
                  <c:v>1.681</c:v>
                </c:pt>
                <c:pt idx="26">
                  <c:v>1.5189999999999999</c:v>
                </c:pt>
                <c:pt idx="27">
                  <c:v>1.4390000000000001</c:v>
                </c:pt>
                <c:pt idx="28">
                  <c:v>1.298</c:v>
                </c:pt>
                <c:pt idx="29">
                  <c:v>1.054</c:v>
                </c:pt>
                <c:pt idx="30">
                  <c:v>1.01</c:v>
                </c:pt>
                <c:pt idx="31">
                  <c:v>1.353</c:v>
                </c:pt>
                <c:pt idx="32">
                  <c:v>1.4319999999999999</c:v>
                </c:pt>
                <c:pt idx="33">
                  <c:v>1.5449999999999999</c:v>
                </c:pt>
                <c:pt idx="34">
                  <c:v>1.7250000000000001</c:v>
                </c:pt>
                <c:pt idx="35">
                  <c:v>1.752</c:v>
                </c:pt>
                <c:pt idx="36">
                  <c:v>0.58099999999999996</c:v>
                </c:pt>
                <c:pt idx="37">
                  <c:v>0.98299999999999998</c:v>
                </c:pt>
                <c:pt idx="38">
                  <c:v>1.228</c:v>
                </c:pt>
                <c:pt idx="39">
                  <c:v>1.5029999999999999</c:v>
                </c:pt>
                <c:pt idx="40">
                  <c:v>1.7370000000000001</c:v>
                </c:pt>
                <c:pt idx="41">
                  <c:v>2.11</c:v>
                </c:pt>
                <c:pt idx="42">
                  <c:v>2.1779999999999999</c:v>
                </c:pt>
                <c:pt idx="43">
                  <c:v>1.8939999999999999</c:v>
                </c:pt>
                <c:pt idx="44">
                  <c:v>1.3220000000000001</c:v>
                </c:pt>
                <c:pt idx="45">
                  <c:v>1.49</c:v>
                </c:pt>
                <c:pt idx="46">
                  <c:v>1.679</c:v>
                </c:pt>
                <c:pt idx="47">
                  <c:v>1.7130000000000001</c:v>
                </c:pt>
                <c:pt idx="48">
                  <c:v>1.76</c:v>
                </c:pt>
                <c:pt idx="49">
                  <c:v>1.708</c:v>
                </c:pt>
                <c:pt idx="50">
                  <c:v>1.7090000000000001</c:v>
                </c:pt>
                <c:pt idx="51">
                  <c:v>1.9610000000000001</c:v>
                </c:pt>
                <c:pt idx="52">
                  <c:v>2.012</c:v>
                </c:pt>
              </c:numCache>
            </c:numRef>
          </c:val>
          <c:smooth val="0"/>
          <c:extLst>
            <c:ext xmlns:c16="http://schemas.microsoft.com/office/drawing/2014/chart" uri="{C3380CC4-5D6E-409C-BE32-E72D297353CC}">
              <c16:uniqueId val="{00000001-EEF3-44AB-9B66-A5BE39E179F9}"/>
            </c:ext>
          </c:extLst>
        </c:ser>
        <c:ser>
          <c:idx val="2"/>
          <c:order val="2"/>
          <c:tx>
            <c:strRef>
              <c:f>Sheet6!$C$21</c:f>
              <c:strCache>
                <c:ptCount val="1"/>
                <c:pt idx="0">
                  <c:v>日本</c:v>
                </c:pt>
              </c:strCache>
            </c:strRef>
          </c:tx>
          <c:spPr>
            <a:ln>
              <a:solidFill>
                <a:srgbClr val="FF0000"/>
              </a:solidFill>
            </a:ln>
          </c:spPr>
          <c:marker>
            <c:symbol val="circle"/>
            <c:size val="7"/>
            <c:spPr>
              <a:solidFill>
                <a:srgbClr val="FF0000"/>
              </a:solidFill>
              <a:ln>
                <a:noFill/>
              </a:ln>
            </c:spPr>
          </c:marker>
          <c:cat>
            <c:strRef>
              <c:f>Sheet6!$D$18:$BD$18</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Sheet6!$D$21:$BD$21</c:f>
              <c:numCache>
                <c:formatCode>#,##0.0_ ;\-#,##0.0\ </c:formatCode>
                <c:ptCount val="53"/>
                <c:pt idx="0">
                  <c:v>3.903</c:v>
                </c:pt>
                <c:pt idx="1">
                  <c:v>3.7559999999999998</c:v>
                </c:pt>
                <c:pt idx="2">
                  <c:v>4.0890000000000004</c:v>
                </c:pt>
                <c:pt idx="3">
                  <c:v>4.2590000000000003</c:v>
                </c:pt>
                <c:pt idx="4">
                  <c:v>4.5380000000000003</c:v>
                </c:pt>
                <c:pt idx="5">
                  <c:v>4.9820000000000002</c:v>
                </c:pt>
                <c:pt idx="6">
                  <c:v>4.5010000000000003</c:v>
                </c:pt>
                <c:pt idx="7">
                  <c:v>4.5149999999999997</c:v>
                </c:pt>
                <c:pt idx="8">
                  <c:v>5.5819999999999999</c:v>
                </c:pt>
                <c:pt idx="9">
                  <c:v>6.2140000000000004</c:v>
                </c:pt>
                <c:pt idx="10">
                  <c:v>4.16</c:v>
                </c:pt>
                <c:pt idx="11">
                  <c:v>4.2320000000000002</c:v>
                </c:pt>
                <c:pt idx="12">
                  <c:v>4.4139999999999997</c:v>
                </c:pt>
                <c:pt idx="13">
                  <c:v>5.2030000000000003</c:v>
                </c:pt>
                <c:pt idx="14">
                  <c:v>4.8840000000000003</c:v>
                </c:pt>
                <c:pt idx="15">
                  <c:v>5.3390000000000004</c:v>
                </c:pt>
                <c:pt idx="16">
                  <c:v>5.0940000000000003</c:v>
                </c:pt>
                <c:pt idx="17">
                  <c:v>5.0549999999999997</c:v>
                </c:pt>
                <c:pt idx="18">
                  <c:v>5.101</c:v>
                </c:pt>
                <c:pt idx="19">
                  <c:v>5.5259999999999998</c:v>
                </c:pt>
                <c:pt idx="20">
                  <c:v>5.5469999999999997</c:v>
                </c:pt>
                <c:pt idx="21">
                  <c:v>5.6550000000000002</c:v>
                </c:pt>
                <c:pt idx="22">
                  <c:v>6.4379999999999997</c:v>
                </c:pt>
                <c:pt idx="23">
                  <c:v>7.0839999999999996</c:v>
                </c:pt>
                <c:pt idx="24">
                  <c:v>7.03</c:v>
                </c:pt>
                <c:pt idx="25">
                  <c:v>6.3129999999999997</c:v>
                </c:pt>
                <c:pt idx="26">
                  <c:v>5.7830000000000004</c:v>
                </c:pt>
                <c:pt idx="27">
                  <c:v>4.7290000000000001</c:v>
                </c:pt>
                <c:pt idx="28">
                  <c:v>4.1180000000000003</c:v>
                </c:pt>
                <c:pt idx="29">
                  <c:v>3.93</c:v>
                </c:pt>
                <c:pt idx="30">
                  <c:v>4.1070000000000002</c:v>
                </c:pt>
                <c:pt idx="31">
                  <c:v>4.4189999999999996</c:v>
                </c:pt>
                <c:pt idx="32">
                  <c:v>4.0999999999999996</c:v>
                </c:pt>
                <c:pt idx="33">
                  <c:v>3.5840000000000001</c:v>
                </c:pt>
                <c:pt idx="34">
                  <c:v>3.331</c:v>
                </c:pt>
                <c:pt idx="35">
                  <c:v>3.5419999999999998</c:v>
                </c:pt>
                <c:pt idx="36">
                  <c:v>3.3559999999999999</c:v>
                </c:pt>
                <c:pt idx="37">
                  <c:v>3.0329999999999999</c:v>
                </c:pt>
                <c:pt idx="38">
                  <c:v>3.1949999999999998</c:v>
                </c:pt>
                <c:pt idx="39">
                  <c:v>3.5790000000000002</c:v>
                </c:pt>
                <c:pt idx="40">
                  <c:v>4.0720000000000001</c:v>
                </c:pt>
                <c:pt idx="41">
                  <c:v>4.5830000000000002</c:v>
                </c:pt>
                <c:pt idx="42">
                  <c:v>4.6280000000000001</c:v>
                </c:pt>
                <c:pt idx="43">
                  <c:v>3.7410000000000001</c:v>
                </c:pt>
                <c:pt idx="44">
                  <c:v>2.484</c:v>
                </c:pt>
                <c:pt idx="45">
                  <c:v>3.0790000000000002</c:v>
                </c:pt>
                <c:pt idx="46">
                  <c:v>3.23</c:v>
                </c:pt>
                <c:pt idx="47">
                  <c:v>3.52</c:v>
                </c:pt>
                <c:pt idx="48">
                  <c:v>3.8210000000000002</c:v>
                </c:pt>
                <c:pt idx="49">
                  <c:v>3.9119999999999999</c:v>
                </c:pt>
                <c:pt idx="50">
                  <c:v>3.7690000000000001</c:v>
                </c:pt>
                <c:pt idx="51">
                  <c:v>3.6669999999999998</c:v>
                </c:pt>
                <c:pt idx="52">
                  <c:v>4.03</c:v>
                </c:pt>
              </c:numCache>
            </c:numRef>
          </c:val>
          <c:smooth val="0"/>
          <c:extLst>
            <c:ext xmlns:c16="http://schemas.microsoft.com/office/drawing/2014/chart" uri="{C3380CC4-5D6E-409C-BE32-E72D297353CC}">
              <c16:uniqueId val="{00000002-EEF3-44AB-9B66-A5BE39E179F9}"/>
            </c:ext>
          </c:extLst>
        </c:ser>
        <c:ser>
          <c:idx val="3"/>
          <c:order val="3"/>
          <c:tx>
            <c:strRef>
              <c:f>Sheet6!$C$22</c:f>
              <c:strCache>
                <c:ptCount val="1"/>
                <c:pt idx="0">
                  <c:v>韓国</c:v>
                </c:pt>
              </c:strCache>
            </c:strRef>
          </c:tx>
          <c:cat>
            <c:strRef>
              <c:f>Sheet6!$D$18:$BD$18</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Sheet6!$D$22:$BD$22</c:f>
              <c:numCache>
                <c:formatCode>General</c:formatCode>
                <c:ptCount val="53"/>
                <c:pt idx="7" formatCode="#,##0.0_ ;\-#,##0.0\ ">
                  <c:v>1.3049999999999999</c:v>
                </c:pt>
                <c:pt idx="8" formatCode="#,##0.0_ ;\-#,##0.0\ ">
                  <c:v>0.91200000000000003</c:v>
                </c:pt>
                <c:pt idx="9" formatCode="#,##0.0_ ;\-#,##0.0\ ">
                  <c:v>1.4279999999999999</c:v>
                </c:pt>
                <c:pt idx="10" formatCode="#,##0.0_ ;\-#,##0.0\ ">
                  <c:v>1.319</c:v>
                </c:pt>
                <c:pt idx="11" formatCode="#,##0.0_ ;\-#,##0.0\ ">
                  <c:v>1.6559999999999999</c:v>
                </c:pt>
                <c:pt idx="12" formatCode="#,##0.0_ ;\-#,##0.0\ ">
                  <c:v>1.794</c:v>
                </c:pt>
                <c:pt idx="13" formatCode="#,##0.0_ ;\-#,##0.0\ ">
                  <c:v>2.0169999999999999</c:v>
                </c:pt>
                <c:pt idx="14" formatCode="#,##0.0_ ;\-#,##0.0\ ">
                  <c:v>2.0910000000000002</c:v>
                </c:pt>
                <c:pt idx="15" formatCode="#,##0.0_ ;\-#,##0.0\ ">
                  <c:v>1.87</c:v>
                </c:pt>
                <c:pt idx="16" formatCode="#,##0.0_ ;\-#,##0.0\ ">
                  <c:v>1.8939999999999999</c:v>
                </c:pt>
                <c:pt idx="17" formatCode="#,##0.0_ ;\-#,##0.0\ ">
                  <c:v>1.9379999999999999</c:v>
                </c:pt>
                <c:pt idx="18" formatCode="#,##0.0_ ;\-#,##0.0\ ">
                  <c:v>1.7330000000000001</c:v>
                </c:pt>
                <c:pt idx="19" formatCode="#,##0.0_ ;\-#,##0.0\ ">
                  <c:v>1.671</c:v>
                </c:pt>
                <c:pt idx="20" formatCode="#,##0.0_ ;\-#,##0.0\ ">
                  <c:v>1.804</c:v>
                </c:pt>
                <c:pt idx="21" formatCode="#,##0.0_ ;\-#,##0.0\ ">
                  <c:v>1.6359999999999999</c:v>
                </c:pt>
                <c:pt idx="22" formatCode="#,##0.0_ ;\-#,##0.0\ ">
                  <c:v>1.9770000000000001</c:v>
                </c:pt>
                <c:pt idx="23" formatCode="#,##0.0_ ;\-#,##0.0\ ">
                  <c:v>2.0590000000000002</c:v>
                </c:pt>
                <c:pt idx="24" formatCode="#,##0.0_ ;\-#,##0.0\ ">
                  <c:v>2.621</c:v>
                </c:pt>
                <c:pt idx="25" formatCode="#,##0.0_ ;\-#,##0.0\ ">
                  <c:v>2.4060000000000001</c:v>
                </c:pt>
                <c:pt idx="26" formatCode="#,##0.0_ ;\-#,##0.0\ ">
                  <c:v>2.0249999999999999</c:v>
                </c:pt>
                <c:pt idx="27" formatCode="#,##0.0_ ;\-#,##0.0\ ">
                  <c:v>2.3159999999999998</c:v>
                </c:pt>
                <c:pt idx="28" formatCode="#,##0.0_ ;\-#,##0.0\ ">
                  <c:v>2.0249999999999999</c:v>
                </c:pt>
                <c:pt idx="29" formatCode="#,##0.0_ ;\-#,##0.0\ ">
                  <c:v>2.157</c:v>
                </c:pt>
                <c:pt idx="30" formatCode="#,##0.0_ ;\-#,##0.0\ ">
                  <c:v>2.2269999999999999</c:v>
                </c:pt>
                <c:pt idx="31" formatCode="#,##0.0_ ;\-#,##0.0\ ">
                  <c:v>2.1850000000000001</c:v>
                </c:pt>
                <c:pt idx="32" formatCode="#,##0.0_ ;\-#,##0.0\ ">
                  <c:v>1.915</c:v>
                </c:pt>
                <c:pt idx="33" formatCode="#,##0.0_ ;\-#,##0.0\ ">
                  <c:v>2.2200000000000002</c:v>
                </c:pt>
                <c:pt idx="34" formatCode="#,##0.0_ ;\-#,##0.0\ ">
                  <c:v>1.76</c:v>
                </c:pt>
                <c:pt idx="35" formatCode="#,##0.0_ ;\-#,##0.0\ ">
                  <c:v>3.0339999999999998</c:v>
                </c:pt>
                <c:pt idx="36" formatCode="#,##0.0_ ;\-#,##0.0\ ">
                  <c:v>2.6720000000000002</c:v>
                </c:pt>
                <c:pt idx="37" formatCode="#,##0.0_ ;\-#,##0.0\ ">
                  <c:v>2.7970000000000002</c:v>
                </c:pt>
                <c:pt idx="38" formatCode="#,##0.0_ ;\-#,##0.0\ ">
                  <c:v>3.4710000000000001</c:v>
                </c:pt>
                <c:pt idx="39" formatCode="#,##0.0_ ;\-#,##0.0\ ">
                  <c:v>3.1309999999999998</c:v>
                </c:pt>
                <c:pt idx="40" formatCode="#,##0.0_ ;\-#,##0.0\ ">
                  <c:v>3.5920000000000001</c:v>
                </c:pt>
                <c:pt idx="41" formatCode="#,##0.0_ ;\-#,##0.0\ ">
                  <c:v>3.371</c:v>
                </c:pt>
                <c:pt idx="42" formatCode="#,##0.0_ ;\-#,##0.0\ ">
                  <c:v>3.7349999999999999</c:v>
                </c:pt>
                <c:pt idx="43" formatCode="#,##0.0_ ;\-#,##0.0\ ">
                  <c:v>3.93</c:v>
                </c:pt>
                <c:pt idx="44" formatCode="#,##0.0_ ;\-#,##0.0\ ">
                  <c:v>3.411</c:v>
                </c:pt>
                <c:pt idx="45" formatCode="#,##0.0_ ;\-#,##0.0\ ">
                  <c:v>3.2250000000000001</c:v>
                </c:pt>
                <c:pt idx="46" formatCode="#,##0.0_ ;\-#,##0.0\ ">
                  <c:v>3.718</c:v>
                </c:pt>
                <c:pt idx="47" formatCode="#,##0.0_ ;\-#,##0.0\ ">
                  <c:v>3.6850000000000001</c:v>
                </c:pt>
                <c:pt idx="48" formatCode="#,##0.0_ ;\-#,##0.0\ ">
                  <c:v>3.3919999999999999</c:v>
                </c:pt>
                <c:pt idx="49" formatCode="#,##0.0_ ;\-#,##0.0\ ">
                  <c:v>3.1560000000000001</c:v>
                </c:pt>
                <c:pt idx="50" formatCode="#,##0.0_ ;\-#,##0.0\ ">
                  <c:v>3.2959999999999998</c:v>
                </c:pt>
                <c:pt idx="51" formatCode="#,##0.0_ ;\-#,##0.0\ ">
                  <c:v>3.581</c:v>
                </c:pt>
                <c:pt idx="52" formatCode="#,##0.0_ ;\-#,##0.0\ ">
                  <c:v>3.831</c:v>
                </c:pt>
              </c:numCache>
            </c:numRef>
          </c:val>
          <c:smooth val="0"/>
          <c:extLst>
            <c:ext xmlns:c16="http://schemas.microsoft.com/office/drawing/2014/chart" uri="{C3380CC4-5D6E-409C-BE32-E72D297353CC}">
              <c16:uniqueId val="{00000003-EEF3-44AB-9B66-A5BE39E179F9}"/>
            </c:ext>
          </c:extLst>
        </c:ser>
        <c:ser>
          <c:idx val="4"/>
          <c:order val="4"/>
          <c:tx>
            <c:strRef>
              <c:f>Sheet6!$C$23</c:f>
              <c:strCache>
                <c:ptCount val="1"/>
                <c:pt idx="0">
                  <c:v>スウェーデン</c:v>
                </c:pt>
              </c:strCache>
            </c:strRef>
          </c:tx>
          <c:cat>
            <c:strRef>
              <c:f>Sheet6!$D$18:$BD$18</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Sheet6!$D$23:$BD$23</c:f>
              <c:numCache>
                <c:formatCode>#,##0.0_ ;\-#,##0.0\ </c:formatCode>
                <c:ptCount val="53"/>
                <c:pt idx="0">
                  <c:v>1.9259999999999999</c:v>
                </c:pt>
                <c:pt idx="1">
                  <c:v>1.6220000000000001</c:v>
                </c:pt>
                <c:pt idx="2">
                  <c:v>1.532</c:v>
                </c:pt>
                <c:pt idx="3">
                  <c:v>1.75</c:v>
                </c:pt>
                <c:pt idx="4">
                  <c:v>1.736</c:v>
                </c:pt>
                <c:pt idx="5">
                  <c:v>1.573</c:v>
                </c:pt>
                <c:pt idx="6">
                  <c:v>1.3240000000000001</c:v>
                </c:pt>
                <c:pt idx="7">
                  <c:v>1.498</c:v>
                </c:pt>
                <c:pt idx="8">
                  <c:v>1.5960000000000001</c:v>
                </c:pt>
                <c:pt idx="9">
                  <c:v>1.306</c:v>
                </c:pt>
                <c:pt idx="10">
                  <c:v>1.6910000000000001</c:v>
                </c:pt>
                <c:pt idx="11">
                  <c:v>1.5289999999999999</c:v>
                </c:pt>
                <c:pt idx="12">
                  <c:v>1.27</c:v>
                </c:pt>
                <c:pt idx="13">
                  <c:v>1.379</c:v>
                </c:pt>
                <c:pt idx="14">
                  <c:v>1.355</c:v>
                </c:pt>
                <c:pt idx="15">
                  <c:v>1.0720000000000001</c:v>
                </c:pt>
                <c:pt idx="16">
                  <c:v>1.304</c:v>
                </c:pt>
                <c:pt idx="17">
                  <c:v>1.478</c:v>
                </c:pt>
                <c:pt idx="18">
                  <c:v>1.5269999999999999</c:v>
                </c:pt>
                <c:pt idx="19">
                  <c:v>1.6339999999999999</c:v>
                </c:pt>
                <c:pt idx="20">
                  <c:v>1.5640000000000001</c:v>
                </c:pt>
                <c:pt idx="21">
                  <c:v>2.2440000000000002</c:v>
                </c:pt>
                <c:pt idx="22">
                  <c:v>2.0590000000000002</c:v>
                </c:pt>
                <c:pt idx="23">
                  <c:v>2.5550000000000002</c:v>
                </c:pt>
                <c:pt idx="24">
                  <c:v>1.865</c:v>
                </c:pt>
                <c:pt idx="25">
                  <c:v>1.548</c:v>
                </c:pt>
                <c:pt idx="26">
                  <c:v>1.6539999999999999</c:v>
                </c:pt>
                <c:pt idx="27">
                  <c:v>1.288</c:v>
                </c:pt>
                <c:pt idx="28">
                  <c:v>1.972</c:v>
                </c:pt>
                <c:pt idx="29">
                  <c:v>2.4089999999999998</c:v>
                </c:pt>
                <c:pt idx="30">
                  <c:v>2.6440000000000001</c:v>
                </c:pt>
                <c:pt idx="31">
                  <c:v>2.528</c:v>
                </c:pt>
                <c:pt idx="32">
                  <c:v>2.8210000000000002</c:v>
                </c:pt>
                <c:pt idx="33">
                  <c:v>2.625</c:v>
                </c:pt>
                <c:pt idx="34">
                  <c:v>2.8119999999999998</c:v>
                </c:pt>
                <c:pt idx="35">
                  <c:v>3.6869999999999998</c:v>
                </c:pt>
                <c:pt idx="36">
                  <c:v>2.6280000000000001</c:v>
                </c:pt>
                <c:pt idx="37">
                  <c:v>2.1269999999999998</c:v>
                </c:pt>
                <c:pt idx="38">
                  <c:v>2.266</c:v>
                </c:pt>
                <c:pt idx="39">
                  <c:v>2.8620000000000001</c:v>
                </c:pt>
                <c:pt idx="40">
                  <c:v>3.508</c:v>
                </c:pt>
                <c:pt idx="41">
                  <c:v>3.4609999999999999</c:v>
                </c:pt>
                <c:pt idx="42">
                  <c:v>3.516</c:v>
                </c:pt>
                <c:pt idx="43">
                  <c:v>2.823</c:v>
                </c:pt>
                <c:pt idx="44">
                  <c:v>2.8290000000000002</c:v>
                </c:pt>
                <c:pt idx="45">
                  <c:v>3.29</c:v>
                </c:pt>
                <c:pt idx="46">
                  <c:v>3.0920000000000001</c:v>
                </c:pt>
                <c:pt idx="47">
                  <c:v>2.5720000000000001</c:v>
                </c:pt>
                <c:pt idx="48">
                  <c:v>2.6509999999999998</c:v>
                </c:pt>
                <c:pt idx="49">
                  <c:v>2.6949999999999998</c:v>
                </c:pt>
                <c:pt idx="50">
                  <c:v>2.95</c:v>
                </c:pt>
                <c:pt idx="51">
                  <c:v>2.7360000000000002</c:v>
                </c:pt>
                <c:pt idx="52">
                  <c:v>2.6309999999999998</c:v>
                </c:pt>
              </c:numCache>
            </c:numRef>
          </c:val>
          <c:smooth val="0"/>
          <c:extLst>
            <c:ext xmlns:c16="http://schemas.microsoft.com/office/drawing/2014/chart" uri="{C3380CC4-5D6E-409C-BE32-E72D297353CC}">
              <c16:uniqueId val="{00000004-EEF3-44AB-9B66-A5BE39E179F9}"/>
            </c:ext>
          </c:extLst>
        </c:ser>
        <c:ser>
          <c:idx val="5"/>
          <c:order val="5"/>
          <c:tx>
            <c:strRef>
              <c:f>Sheet6!$C$24</c:f>
              <c:strCache>
                <c:ptCount val="1"/>
                <c:pt idx="0">
                  <c:v>イギリス</c:v>
                </c:pt>
              </c:strCache>
            </c:strRef>
          </c:tx>
          <c:spPr>
            <a:ln>
              <a:solidFill>
                <a:srgbClr val="92D050"/>
              </a:solidFill>
            </a:ln>
          </c:spPr>
          <c:marker>
            <c:symbol val="triangle"/>
            <c:size val="7"/>
            <c:spPr>
              <a:solidFill>
                <a:srgbClr val="92D050"/>
              </a:solidFill>
              <a:ln>
                <a:noFill/>
              </a:ln>
            </c:spPr>
          </c:marker>
          <c:cat>
            <c:strRef>
              <c:f>Sheet6!$D$18:$BD$18</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Sheet6!$D$24:$BD$24</c:f>
              <c:numCache>
                <c:formatCode>#,##0.0_ ;\-#,##0.0\ </c:formatCode>
                <c:ptCount val="53"/>
                <c:pt idx="0">
                  <c:v>1.331</c:v>
                </c:pt>
                <c:pt idx="1">
                  <c:v>0.36399999999999999</c:v>
                </c:pt>
                <c:pt idx="2">
                  <c:v>2.859</c:v>
                </c:pt>
                <c:pt idx="3">
                  <c:v>2.8660000000000001</c:v>
                </c:pt>
                <c:pt idx="4">
                  <c:v>2.798</c:v>
                </c:pt>
                <c:pt idx="5">
                  <c:v>3.0449999999999999</c:v>
                </c:pt>
                <c:pt idx="6">
                  <c:v>2.5089999999999999</c:v>
                </c:pt>
                <c:pt idx="7">
                  <c:v>2.1</c:v>
                </c:pt>
                <c:pt idx="8">
                  <c:v>2.4670000000000001</c:v>
                </c:pt>
                <c:pt idx="9">
                  <c:v>3.2290000000000001</c:v>
                </c:pt>
                <c:pt idx="10">
                  <c:v>2.1139999999999999</c:v>
                </c:pt>
                <c:pt idx="11">
                  <c:v>1.675</c:v>
                </c:pt>
                <c:pt idx="12">
                  <c:v>2.0139999999999998</c:v>
                </c:pt>
                <c:pt idx="13">
                  <c:v>2.1920000000000002</c:v>
                </c:pt>
                <c:pt idx="14">
                  <c:v>2.3559999999999999</c:v>
                </c:pt>
                <c:pt idx="15">
                  <c:v>2.79</c:v>
                </c:pt>
                <c:pt idx="16">
                  <c:v>3.1480000000000001</c:v>
                </c:pt>
                <c:pt idx="17">
                  <c:v>3.5590000000000002</c:v>
                </c:pt>
                <c:pt idx="18">
                  <c:v>3.7370000000000001</c:v>
                </c:pt>
                <c:pt idx="19">
                  <c:v>4.0339999999999998</c:v>
                </c:pt>
                <c:pt idx="20">
                  <c:v>4.4210000000000003</c:v>
                </c:pt>
                <c:pt idx="21">
                  <c:v>3.74</c:v>
                </c:pt>
                <c:pt idx="22">
                  <c:v>3.5670000000000002</c:v>
                </c:pt>
                <c:pt idx="23">
                  <c:v>3.6760000000000002</c:v>
                </c:pt>
                <c:pt idx="24">
                  <c:v>4.1360000000000001</c:v>
                </c:pt>
                <c:pt idx="25">
                  <c:v>3.26</c:v>
                </c:pt>
                <c:pt idx="26">
                  <c:v>2.5830000000000002</c:v>
                </c:pt>
                <c:pt idx="27">
                  <c:v>1.93</c:v>
                </c:pt>
                <c:pt idx="28">
                  <c:v>1.7769999999999999</c:v>
                </c:pt>
                <c:pt idx="29">
                  <c:v>2.0659999999999998</c:v>
                </c:pt>
                <c:pt idx="30">
                  <c:v>2.383</c:v>
                </c:pt>
                <c:pt idx="31">
                  <c:v>2.7370000000000001</c:v>
                </c:pt>
                <c:pt idx="32">
                  <c:v>3.3860000000000001</c:v>
                </c:pt>
                <c:pt idx="33">
                  <c:v>3.4449999999999998</c:v>
                </c:pt>
                <c:pt idx="34">
                  <c:v>3.1880000000000002</c:v>
                </c:pt>
                <c:pt idx="35">
                  <c:v>3.4940000000000002</c:v>
                </c:pt>
                <c:pt idx="36">
                  <c:v>3.0329999999999999</c:v>
                </c:pt>
                <c:pt idx="37">
                  <c:v>2.6440000000000001</c:v>
                </c:pt>
                <c:pt idx="38">
                  <c:v>2.544</c:v>
                </c:pt>
                <c:pt idx="39">
                  <c:v>2.9350000000000001</c:v>
                </c:pt>
                <c:pt idx="40">
                  <c:v>3.423</c:v>
                </c:pt>
                <c:pt idx="41">
                  <c:v>3.468</c:v>
                </c:pt>
                <c:pt idx="42">
                  <c:v>3.302</c:v>
                </c:pt>
                <c:pt idx="43">
                  <c:v>2.9049999999999998</c:v>
                </c:pt>
                <c:pt idx="44">
                  <c:v>2.57</c:v>
                </c:pt>
                <c:pt idx="45">
                  <c:v>2.871</c:v>
                </c:pt>
                <c:pt idx="46">
                  <c:v>2.9049999999999998</c:v>
                </c:pt>
                <c:pt idx="47">
                  <c:v>2.66</c:v>
                </c:pt>
                <c:pt idx="48">
                  <c:v>2.5529999999999999</c:v>
                </c:pt>
                <c:pt idx="49">
                  <c:v>2.472</c:v>
                </c:pt>
                <c:pt idx="50">
                  <c:v>2.4249999999999998</c:v>
                </c:pt>
                <c:pt idx="51">
                  <c:v>2.714</c:v>
                </c:pt>
                <c:pt idx="52">
                  <c:v>2.8279999999999998</c:v>
                </c:pt>
              </c:numCache>
            </c:numRef>
          </c:val>
          <c:smooth val="0"/>
          <c:extLst>
            <c:ext xmlns:c16="http://schemas.microsoft.com/office/drawing/2014/chart" uri="{C3380CC4-5D6E-409C-BE32-E72D297353CC}">
              <c16:uniqueId val="{00000005-EEF3-44AB-9B66-A5BE39E179F9}"/>
            </c:ext>
          </c:extLst>
        </c:ser>
        <c:ser>
          <c:idx val="6"/>
          <c:order val="6"/>
          <c:tx>
            <c:strRef>
              <c:f>Sheet6!$C$25</c:f>
              <c:strCache>
                <c:ptCount val="1"/>
                <c:pt idx="0">
                  <c:v>アメリカ</c:v>
                </c:pt>
              </c:strCache>
            </c:strRef>
          </c:tx>
          <c:cat>
            <c:strRef>
              <c:f>Sheet6!$D$18:$BD$18</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Sheet6!$D$25:$BD$25</c:f>
              <c:numCache>
                <c:formatCode>#,##0.0_ ;\-#,##0.0\ </c:formatCode>
                <c:ptCount val="53"/>
                <c:pt idx="0">
                  <c:v>3.8540000000000001</c:v>
                </c:pt>
                <c:pt idx="1">
                  <c:v>4.1020000000000003</c:v>
                </c:pt>
                <c:pt idx="2">
                  <c:v>4.3120000000000003</c:v>
                </c:pt>
                <c:pt idx="3">
                  <c:v>3.464</c:v>
                </c:pt>
                <c:pt idx="4">
                  <c:v>4.056</c:v>
                </c:pt>
                <c:pt idx="5">
                  <c:v>3.399</c:v>
                </c:pt>
                <c:pt idx="6">
                  <c:v>2.589</c:v>
                </c:pt>
                <c:pt idx="7">
                  <c:v>2.8570000000000002</c:v>
                </c:pt>
                <c:pt idx="8">
                  <c:v>2.9159999999999999</c:v>
                </c:pt>
                <c:pt idx="9">
                  <c:v>2.8860000000000001</c:v>
                </c:pt>
                <c:pt idx="10">
                  <c:v>2.8</c:v>
                </c:pt>
                <c:pt idx="11">
                  <c:v>2.5960000000000001</c:v>
                </c:pt>
                <c:pt idx="12">
                  <c:v>3.0750000000000002</c:v>
                </c:pt>
                <c:pt idx="13">
                  <c:v>3.004</c:v>
                </c:pt>
                <c:pt idx="14">
                  <c:v>2.9820000000000002</c:v>
                </c:pt>
                <c:pt idx="15">
                  <c:v>2.7469999999999999</c:v>
                </c:pt>
                <c:pt idx="16">
                  <c:v>2.3660000000000001</c:v>
                </c:pt>
                <c:pt idx="17">
                  <c:v>1.9219999999999999</c:v>
                </c:pt>
                <c:pt idx="18">
                  <c:v>1.41</c:v>
                </c:pt>
                <c:pt idx="19">
                  <c:v>1.825</c:v>
                </c:pt>
                <c:pt idx="20">
                  <c:v>1.8540000000000001</c:v>
                </c:pt>
                <c:pt idx="21">
                  <c:v>1.8149999999999999</c:v>
                </c:pt>
                <c:pt idx="22">
                  <c:v>2.19</c:v>
                </c:pt>
                <c:pt idx="23">
                  <c:v>2.2480000000000002</c:v>
                </c:pt>
                <c:pt idx="24">
                  <c:v>2.2909999999999999</c:v>
                </c:pt>
                <c:pt idx="25">
                  <c:v>1.9570000000000001</c:v>
                </c:pt>
                <c:pt idx="26">
                  <c:v>1.827</c:v>
                </c:pt>
                <c:pt idx="27">
                  <c:v>1.9330000000000001</c:v>
                </c:pt>
                <c:pt idx="28">
                  <c:v>2.1720000000000002</c:v>
                </c:pt>
                <c:pt idx="29">
                  <c:v>2.274</c:v>
                </c:pt>
                <c:pt idx="30">
                  <c:v>2.448</c:v>
                </c:pt>
                <c:pt idx="31">
                  <c:v>2.5129999999999999</c:v>
                </c:pt>
                <c:pt idx="32">
                  <c:v>2.5150000000000001</c:v>
                </c:pt>
                <c:pt idx="33">
                  <c:v>2.339</c:v>
                </c:pt>
                <c:pt idx="34">
                  <c:v>2.3119999999999998</c:v>
                </c:pt>
                <c:pt idx="35">
                  <c:v>2.23</c:v>
                </c:pt>
                <c:pt idx="36">
                  <c:v>1.5669999999999999</c:v>
                </c:pt>
                <c:pt idx="37">
                  <c:v>1.429</c:v>
                </c:pt>
                <c:pt idx="38">
                  <c:v>1.8220000000000001</c:v>
                </c:pt>
                <c:pt idx="39">
                  <c:v>2.2309999999999999</c:v>
                </c:pt>
                <c:pt idx="40">
                  <c:v>2.86</c:v>
                </c:pt>
                <c:pt idx="41">
                  <c:v>3.069</c:v>
                </c:pt>
                <c:pt idx="42">
                  <c:v>2.6669999999999998</c:v>
                </c:pt>
                <c:pt idx="43">
                  <c:v>1.694</c:v>
                </c:pt>
                <c:pt idx="44">
                  <c:v>1.377</c:v>
                </c:pt>
                <c:pt idx="45">
                  <c:v>1.7849999999999999</c:v>
                </c:pt>
                <c:pt idx="46">
                  <c:v>1.7669999999999999</c:v>
                </c:pt>
                <c:pt idx="47">
                  <c:v>2.0249999999999999</c:v>
                </c:pt>
                <c:pt idx="48">
                  <c:v>2.12</c:v>
                </c:pt>
                <c:pt idx="49">
                  <c:v>2.2810000000000001</c:v>
                </c:pt>
                <c:pt idx="50">
                  <c:v>2.129</c:v>
                </c:pt>
                <c:pt idx="51">
                  <c:v>1.9750000000000001</c:v>
                </c:pt>
                <c:pt idx="52">
                  <c:v>1.919</c:v>
                </c:pt>
              </c:numCache>
            </c:numRef>
          </c:val>
          <c:smooth val="0"/>
          <c:extLst>
            <c:ext xmlns:c16="http://schemas.microsoft.com/office/drawing/2014/chart" uri="{C3380CC4-5D6E-409C-BE32-E72D297353CC}">
              <c16:uniqueId val="{00000006-EEF3-44AB-9B66-A5BE39E179F9}"/>
            </c:ext>
          </c:extLst>
        </c:ser>
        <c:dLbls>
          <c:showLegendKey val="0"/>
          <c:showVal val="0"/>
          <c:showCatName val="0"/>
          <c:showSerName val="0"/>
          <c:showPercent val="0"/>
          <c:showBubbleSize val="0"/>
        </c:dLbls>
        <c:marker val="1"/>
        <c:smooth val="0"/>
        <c:axId val="214518016"/>
        <c:axId val="214528000"/>
      </c:lineChart>
      <c:catAx>
        <c:axId val="214518016"/>
        <c:scaling>
          <c:orientation val="minMax"/>
        </c:scaling>
        <c:delete val="0"/>
        <c:axPos val="b"/>
        <c:numFmt formatCode="General" sourceLinked="0"/>
        <c:majorTickMark val="out"/>
        <c:minorTickMark val="none"/>
        <c:tickLblPos val="nextTo"/>
        <c:crossAx val="214528000"/>
        <c:crosses val="autoZero"/>
        <c:auto val="1"/>
        <c:lblAlgn val="ctr"/>
        <c:lblOffset val="100"/>
        <c:noMultiLvlLbl val="0"/>
      </c:catAx>
      <c:valAx>
        <c:axId val="214528000"/>
        <c:scaling>
          <c:orientation val="minMax"/>
        </c:scaling>
        <c:delete val="0"/>
        <c:axPos val="l"/>
        <c:majorGridlines/>
        <c:title>
          <c:tx>
            <c:rich>
              <a:bodyPr rot="0" vert="wordArtVertRtl"/>
              <a:lstStyle/>
              <a:p>
                <a:pPr>
                  <a:defRPr/>
                </a:pPr>
                <a:r>
                  <a:rPr lang="en-US"/>
                  <a:t>(%)</a:t>
                </a:r>
                <a:endParaRPr lang="ja-JP"/>
              </a:p>
            </c:rich>
          </c:tx>
          <c:overlay val="0"/>
        </c:title>
        <c:numFmt formatCode="0" sourceLinked="0"/>
        <c:majorTickMark val="out"/>
        <c:minorTickMark val="none"/>
        <c:tickLblPos val="nextTo"/>
        <c:crossAx val="214518016"/>
        <c:crosses val="autoZero"/>
        <c:crossBetween val="between"/>
      </c:valAx>
    </c:plotArea>
    <c:plotVisOnly val="1"/>
    <c:dispBlanksAs val="gap"/>
    <c:showDLblsOverMax val="0"/>
  </c:chart>
  <c:txPr>
    <a:bodyPr/>
    <a:lstStyle/>
    <a:p>
      <a:pPr>
        <a:defRPr sz="1200">
          <a:latin typeface="+mj-ea"/>
          <a:ea typeface="+mj-ea"/>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Sheet6!$B$30</c:f>
              <c:strCache>
                <c:ptCount val="1"/>
                <c:pt idx="0">
                  <c:v>フランス</c:v>
                </c:pt>
              </c:strCache>
            </c:strRef>
          </c:tx>
          <c:cat>
            <c:strRef>
              <c:f>Sheet6!$C$29:$BC$29</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Sheet6!$C$30:$BC$30</c:f>
              <c:numCache>
                <c:formatCode>#,##0.0_ ;\-#,##0.0\ </c:formatCode>
                <c:ptCount val="53"/>
                <c:pt idx="0">
                  <c:v>11.52</c:v>
                </c:pt>
                <c:pt idx="1">
                  <c:v>11.605</c:v>
                </c:pt>
                <c:pt idx="2">
                  <c:v>11.946</c:v>
                </c:pt>
                <c:pt idx="3">
                  <c:v>12.131</c:v>
                </c:pt>
                <c:pt idx="4">
                  <c:v>12.422000000000001</c:v>
                </c:pt>
                <c:pt idx="5">
                  <c:v>12.247999999999999</c:v>
                </c:pt>
                <c:pt idx="6">
                  <c:v>12.433999999999999</c:v>
                </c:pt>
                <c:pt idx="7">
                  <c:v>12.557</c:v>
                </c:pt>
                <c:pt idx="8">
                  <c:v>12.561</c:v>
                </c:pt>
                <c:pt idx="9">
                  <c:v>12.91</c:v>
                </c:pt>
                <c:pt idx="10">
                  <c:v>14.206</c:v>
                </c:pt>
                <c:pt idx="11">
                  <c:v>14.721</c:v>
                </c:pt>
                <c:pt idx="12">
                  <c:v>15.353</c:v>
                </c:pt>
                <c:pt idx="13">
                  <c:v>15.319000000000001</c:v>
                </c:pt>
                <c:pt idx="14">
                  <c:v>16.155000000000001</c:v>
                </c:pt>
                <c:pt idx="15">
                  <c:v>16.875</c:v>
                </c:pt>
                <c:pt idx="16">
                  <c:v>16.811</c:v>
                </c:pt>
                <c:pt idx="17">
                  <c:v>17.273</c:v>
                </c:pt>
                <c:pt idx="18">
                  <c:v>17.704000000000001</c:v>
                </c:pt>
                <c:pt idx="19">
                  <c:v>18.056000000000001</c:v>
                </c:pt>
                <c:pt idx="20">
                  <c:v>18.212</c:v>
                </c:pt>
                <c:pt idx="21">
                  <c:v>17.876999999999999</c:v>
                </c:pt>
                <c:pt idx="22">
                  <c:v>18.152000000000001</c:v>
                </c:pt>
                <c:pt idx="23">
                  <c:v>17.91</c:v>
                </c:pt>
                <c:pt idx="24">
                  <c:v>18.036000000000001</c:v>
                </c:pt>
                <c:pt idx="25">
                  <c:v>18.143000000000001</c:v>
                </c:pt>
                <c:pt idx="26">
                  <c:v>18.212</c:v>
                </c:pt>
                <c:pt idx="27">
                  <c:v>18.178000000000001</c:v>
                </c:pt>
                <c:pt idx="28">
                  <c:v>19.343</c:v>
                </c:pt>
                <c:pt idx="29">
                  <c:v>18.724</c:v>
                </c:pt>
                <c:pt idx="30">
                  <c:v>18.065000000000001</c:v>
                </c:pt>
                <c:pt idx="31">
                  <c:v>18.113</c:v>
                </c:pt>
                <c:pt idx="32">
                  <c:v>17.657</c:v>
                </c:pt>
                <c:pt idx="33">
                  <c:v>15.627000000000001</c:v>
                </c:pt>
                <c:pt idx="34">
                  <c:v>15.802</c:v>
                </c:pt>
                <c:pt idx="35">
                  <c:v>15.57</c:v>
                </c:pt>
                <c:pt idx="36">
                  <c:v>15.569000000000001</c:v>
                </c:pt>
                <c:pt idx="37">
                  <c:v>15.653</c:v>
                </c:pt>
                <c:pt idx="38">
                  <c:v>15.887</c:v>
                </c:pt>
                <c:pt idx="39">
                  <c:v>15.675000000000001</c:v>
                </c:pt>
                <c:pt idx="40">
                  <c:v>15.81</c:v>
                </c:pt>
                <c:pt idx="41">
                  <c:v>15.958</c:v>
                </c:pt>
                <c:pt idx="42">
                  <c:v>15.726000000000001</c:v>
                </c:pt>
                <c:pt idx="43">
                  <c:v>15.728</c:v>
                </c:pt>
                <c:pt idx="44">
                  <c:v>16.274000000000001</c:v>
                </c:pt>
                <c:pt idx="45">
                  <c:v>16.105</c:v>
                </c:pt>
                <c:pt idx="46">
                  <c:v>16.228999999999999</c:v>
                </c:pt>
                <c:pt idx="47">
                  <c:v>16.446000000000002</c:v>
                </c:pt>
                <c:pt idx="48">
                  <c:v>16.731999999999999</c:v>
                </c:pt>
                <c:pt idx="49">
                  <c:v>16.911999999999999</c:v>
                </c:pt>
                <c:pt idx="50">
                  <c:v>16.719000000000001</c:v>
                </c:pt>
                <c:pt idx="51">
                  <c:v>16.707999999999998</c:v>
                </c:pt>
                <c:pt idx="52">
                  <c:v>16.829999999999998</c:v>
                </c:pt>
              </c:numCache>
            </c:numRef>
          </c:val>
          <c:smooth val="0"/>
          <c:extLst>
            <c:ext xmlns:c16="http://schemas.microsoft.com/office/drawing/2014/chart" uri="{C3380CC4-5D6E-409C-BE32-E72D297353CC}">
              <c16:uniqueId val="{00000000-6A2F-44CA-81D5-80ED948A6332}"/>
            </c:ext>
          </c:extLst>
        </c:ser>
        <c:ser>
          <c:idx val="1"/>
          <c:order val="1"/>
          <c:tx>
            <c:strRef>
              <c:f>Sheet6!$B$31</c:f>
              <c:strCache>
                <c:ptCount val="1"/>
                <c:pt idx="0">
                  <c:v>ドイツ</c:v>
                </c:pt>
              </c:strCache>
            </c:strRef>
          </c:tx>
          <c:cat>
            <c:strRef>
              <c:f>Sheet6!$C$29:$BC$29</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Sheet6!$C$31:$BC$31</c:f>
              <c:numCache>
                <c:formatCode>#,##0.0_ ;\-#,##0.0\ </c:formatCode>
                <c:ptCount val="53"/>
                <c:pt idx="0">
                  <c:v>8.4659999999999993</c:v>
                </c:pt>
                <c:pt idx="1">
                  <c:v>8.8689999999999998</c:v>
                </c:pt>
                <c:pt idx="2">
                  <c:v>8.7970000000000006</c:v>
                </c:pt>
                <c:pt idx="3">
                  <c:v>9.1549999999999994</c:v>
                </c:pt>
                <c:pt idx="4">
                  <c:v>9.4019999999999992</c:v>
                </c:pt>
                <c:pt idx="5">
                  <c:v>9.5570000000000004</c:v>
                </c:pt>
                <c:pt idx="6">
                  <c:v>9.9039999999999999</c:v>
                </c:pt>
                <c:pt idx="7">
                  <c:v>10.346</c:v>
                </c:pt>
                <c:pt idx="8">
                  <c:v>11.048</c:v>
                </c:pt>
                <c:pt idx="9">
                  <c:v>11.22</c:v>
                </c:pt>
                <c:pt idx="10">
                  <c:v>11.667999999999999</c:v>
                </c:pt>
                <c:pt idx="11">
                  <c:v>12.121</c:v>
                </c:pt>
                <c:pt idx="12">
                  <c:v>12.340999999999999</c:v>
                </c:pt>
                <c:pt idx="13">
                  <c:v>12.369</c:v>
                </c:pt>
                <c:pt idx="14">
                  <c:v>12.32</c:v>
                </c:pt>
                <c:pt idx="15">
                  <c:v>12.512</c:v>
                </c:pt>
                <c:pt idx="16">
                  <c:v>12.702999999999999</c:v>
                </c:pt>
                <c:pt idx="17">
                  <c:v>12.789</c:v>
                </c:pt>
                <c:pt idx="18">
                  <c:v>12.749000000000001</c:v>
                </c:pt>
                <c:pt idx="19">
                  <c:v>12.964</c:v>
                </c:pt>
                <c:pt idx="20">
                  <c:v>13.182</c:v>
                </c:pt>
                <c:pt idx="21">
                  <c:v>13.327999999999999</c:v>
                </c:pt>
                <c:pt idx="22">
                  <c:v>13.538</c:v>
                </c:pt>
                <c:pt idx="23">
                  <c:v>13.458</c:v>
                </c:pt>
                <c:pt idx="24">
                  <c:v>13.141</c:v>
                </c:pt>
                <c:pt idx="25">
                  <c:v>13.044</c:v>
                </c:pt>
                <c:pt idx="26">
                  <c:v>13.375</c:v>
                </c:pt>
                <c:pt idx="27">
                  <c:v>13.635999999999999</c:v>
                </c:pt>
                <c:pt idx="28">
                  <c:v>13.746</c:v>
                </c:pt>
                <c:pt idx="29">
                  <c:v>14.013</c:v>
                </c:pt>
                <c:pt idx="30">
                  <c:v>14.116</c:v>
                </c:pt>
                <c:pt idx="31">
                  <c:v>14.319000000000001</c:v>
                </c:pt>
                <c:pt idx="32">
                  <c:v>14.507</c:v>
                </c:pt>
                <c:pt idx="33">
                  <c:v>14.353</c:v>
                </c:pt>
                <c:pt idx="34">
                  <c:v>14.2</c:v>
                </c:pt>
                <c:pt idx="35">
                  <c:v>14.148</c:v>
                </c:pt>
                <c:pt idx="36">
                  <c:v>13.917999999999999</c:v>
                </c:pt>
                <c:pt idx="37">
                  <c:v>13.848000000000001</c:v>
                </c:pt>
                <c:pt idx="38">
                  <c:v>14.021000000000001</c:v>
                </c:pt>
                <c:pt idx="39">
                  <c:v>13.743</c:v>
                </c:pt>
                <c:pt idx="40">
                  <c:v>13.486000000000001</c:v>
                </c:pt>
                <c:pt idx="41">
                  <c:v>13.215</c:v>
                </c:pt>
                <c:pt idx="42">
                  <c:v>12.756</c:v>
                </c:pt>
                <c:pt idx="43">
                  <c:v>12.9</c:v>
                </c:pt>
                <c:pt idx="44">
                  <c:v>13.928000000000001</c:v>
                </c:pt>
                <c:pt idx="45">
                  <c:v>13.718999999999999</c:v>
                </c:pt>
                <c:pt idx="46">
                  <c:v>13.763</c:v>
                </c:pt>
                <c:pt idx="47">
                  <c:v>13.903</c:v>
                </c:pt>
                <c:pt idx="48">
                  <c:v>13.88</c:v>
                </c:pt>
                <c:pt idx="49">
                  <c:v>13.872999999999999</c:v>
                </c:pt>
                <c:pt idx="50">
                  <c:v>13.928000000000001</c:v>
                </c:pt>
                <c:pt idx="51">
                  <c:v>14.079000000000001</c:v>
                </c:pt>
                <c:pt idx="52">
                  <c:v>14.227</c:v>
                </c:pt>
              </c:numCache>
            </c:numRef>
          </c:val>
          <c:smooth val="0"/>
          <c:extLst>
            <c:ext xmlns:c16="http://schemas.microsoft.com/office/drawing/2014/chart" uri="{C3380CC4-5D6E-409C-BE32-E72D297353CC}">
              <c16:uniqueId val="{00000001-6A2F-44CA-81D5-80ED948A6332}"/>
            </c:ext>
          </c:extLst>
        </c:ser>
        <c:ser>
          <c:idx val="2"/>
          <c:order val="2"/>
          <c:tx>
            <c:strRef>
              <c:f>Sheet6!$B$32</c:f>
              <c:strCache>
                <c:ptCount val="1"/>
                <c:pt idx="0">
                  <c:v>日本</c:v>
                </c:pt>
              </c:strCache>
            </c:strRef>
          </c:tx>
          <c:spPr>
            <a:ln>
              <a:solidFill>
                <a:srgbClr val="FF0000"/>
              </a:solidFill>
            </a:ln>
          </c:spPr>
          <c:marker>
            <c:symbol val="circle"/>
            <c:size val="7"/>
            <c:spPr>
              <a:solidFill>
                <a:srgbClr val="FF0000"/>
              </a:solidFill>
              <a:ln>
                <a:noFill/>
              </a:ln>
            </c:spPr>
          </c:marker>
          <c:cat>
            <c:strRef>
              <c:f>Sheet6!$C$29:$BC$29</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Sheet6!$C$32:$BC$32</c:f>
              <c:numCache>
                <c:formatCode>#,##0.0_ ;\-#,##0.0\ </c:formatCode>
                <c:ptCount val="53"/>
                <c:pt idx="0">
                  <c:v>3.8290000000000002</c:v>
                </c:pt>
                <c:pt idx="1">
                  <c:v>3.8940000000000001</c:v>
                </c:pt>
                <c:pt idx="2">
                  <c:v>3.9580000000000002</c:v>
                </c:pt>
                <c:pt idx="3">
                  <c:v>3.9180000000000001</c:v>
                </c:pt>
                <c:pt idx="4">
                  <c:v>3.9630000000000001</c:v>
                </c:pt>
                <c:pt idx="5">
                  <c:v>4.2270000000000003</c:v>
                </c:pt>
                <c:pt idx="6">
                  <c:v>4.5250000000000004</c:v>
                </c:pt>
                <c:pt idx="7">
                  <c:v>4.5419999999999998</c:v>
                </c:pt>
                <c:pt idx="8">
                  <c:v>4.6660000000000004</c:v>
                </c:pt>
                <c:pt idx="9">
                  <c:v>5.44</c:v>
                </c:pt>
                <c:pt idx="10">
                  <c:v>5.8410000000000002</c:v>
                </c:pt>
                <c:pt idx="11">
                  <c:v>6.1479999999999997</c:v>
                </c:pt>
                <c:pt idx="12">
                  <c:v>6.5819999999999999</c:v>
                </c:pt>
                <c:pt idx="13">
                  <c:v>6.7430000000000003</c:v>
                </c:pt>
                <c:pt idx="14">
                  <c:v>6.8609999999999998</c:v>
                </c:pt>
                <c:pt idx="15">
                  <c:v>7.1260000000000003</c:v>
                </c:pt>
                <c:pt idx="16">
                  <c:v>7.5359999999999996</c:v>
                </c:pt>
                <c:pt idx="17">
                  <c:v>7.7359999999999998</c:v>
                </c:pt>
                <c:pt idx="18">
                  <c:v>7.8070000000000004</c:v>
                </c:pt>
                <c:pt idx="19">
                  <c:v>7.7610000000000001</c:v>
                </c:pt>
                <c:pt idx="20">
                  <c:v>7.992</c:v>
                </c:pt>
                <c:pt idx="21">
                  <c:v>8.1639999999999997</c:v>
                </c:pt>
                <c:pt idx="22">
                  <c:v>8.0690000000000008</c:v>
                </c:pt>
                <c:pt idx="23">
                  <c:v>8.0129999999999999</c:v>
                </c:pt>
                <c:pt idx="24">
                  <c:v>8.1389999999999993</c:v>
                </c:pt>
                <c:pt idx="25">
                  <c:v>7.4610000000000003</c:v>
                </c:pt>
                <c:pt idx="26">
                  <c:v>7.6589999999999998</c:v>
                </c:pt>
                <c:pt idx="27">
                  <c:v>7.8090000000000002</c:v>
                </c:pt>
                <c:pt idx="28">
                  <c:v>8.0239999999999991</c:v>
                </c:pt>
                <c:pt idx="29">
                  <c:v>8.2479999999999993</c:v>
                </c:pt>
                <c:pt idx="30">
                  <c:v>8.6739999999999995</c:v>
                </c:pt>
                <c:pt idx="31">
                  <c:v>8.7349999999999994</c:v>
                </c:pt>
                <c:pt idx="32">
                  <c:v>8.9740000000000002</c:v>
                </c:pt>
                <c:pt idx="33">
                  <c:v>9.1069999999999993</c:v>
                </c:pt>
                <c:pt idx="34">
                  <c:v>9.0589999999999993</c:v>
                </c:pt>
                <c:pt idx="35">
                  <c:v>9.0760000000000005</c:v>
                </c:pt>
                <c:pt idx="36">
                  <c:v>9.4689999999999994</c:v>
                </c:pt>
                <c:pt idx="37">
                  <c:v>9.5280000000000005</c:v>
                </c:pt>
                <c:pt idx="38">
                  <c:v>9.4550000000000001</c:v>
                </c:pt>
                <c:pt idx="39">
                  <c:v>9.4969999999999999</c:v>
                </c:pt>
                <c:pt idx="40">
                  <c:v>9.673</c:v>
                </c:pt>
                <c:pt idx="41">
                  <c:v>9.9009999999999998</c:v>
                </c:pt>
                <c:pt idx="42">
                  <c:v>10.042</c:v>
                </c:pt>
                <c:pt idx="43">
                  <c:v>10.645</c:v>
                </c:pt>
                <c:pt idx="44">
                  <c:v>10.634</c:v>
                </c:pt>
                <c:pt idx="45">
                  <c:v>10.907999999999999</c:v>
                </c:pt>
                <c:pt idx="46">
                  <c:v>11.401</c:v>
                </c:pt>
                <c:pt idx="47">
                  <c:v>11.747</c:v>
                </c:pt>
                <c:pt idx="48">
                  <c:v>11.79</c:v>
                </c:pt>
                <c:pt idx="49">
                  <c:v>12.007</c:v>
                </c:pt>
                <c:pt idx="50">
                  <c:v>12.074999999999999</c:v>
                </c:pt>
                <c:pt idx="51">
                  <c:v>12.35</c:v>
                </c:pt>
              </c:numCache>
            </c:numRef>
          </c:val>
          <c:smooth val="0"/>
          <c:extLst>
            <c:ext xmlns:c16="http://schemas.microsoft.com/office/drawing/2014/chart" uri="{C3380CC4-5D6E-409C-BE32-E72D297353CC}">
              <c16:uniqueId val="{00000002-6A2F-44CA-81D5-80ED948A6332}"/>
            </c:ext>
          </c:extLst>
        </c:ser>
        <c:ser>
          <c:idx val="3"/>
          <c:order val="3"/>
          <c:tx>
            <c:strRef>
              <c:f>Sheet6!$B$33</c:f>
              <c:strCache>
                <c:ptCount val="1"/>
                <c:pt idx="0">
                  <c:v>韓国</c:v>
                </c:pt>
              </c:strCache>
            </c:strRef>
          </c:tx>
          <c:cat>
            <c:strRef>
              <c:f>Sheet6!$C$29:$BC$29</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Sheet6!$C$33:$BC$33</c:f>
              <c:numCache>
                <c:formatCode>General</c:formatCode>
                <c:ptCount val="53"/>
                <c:pt idx="7" formatCode="#,##0.0_ ;\-#,##0.0\ ">
                  <c:v>0.10299999999999999</c:v>
                </c:pt>
                <c:pt idx="8" formatCode="#,##0.0_ ;\-#,##0.0\ ">
                  <c:v>0.112</c:v>
                </c:pt>
                <c:pt idx="9" formatCode="#,##0.0_ ;\-#,##0.0\ ">
                  <c:v>0.109</c:v>
                </c:pt>
                <c:pt idx="10" formatCode="#,##0.0_ ;\-#,##0.0\ ">
                  <c:v>0.128</c:v>
                </c:pt>
                <c:pt idx="11" formatCode="#,##0.0_ ;\-#,##0.0\ ">
                  <c:v>0.13700000000000001</c:v>
                </c:pt>
                <c:pt idx="12" formatCode="#,##0.0_ ;\-#,##0.0\ ">
                  <c:v>0.15</c:v>
                </c:pt>
                <c:pt idx="13" formatCode="#,##0.0_ ;\-#,##0.0\ ">
                  <c:v>0.16500000000000001</c:v>
                </c:pt>
                <c:pt idx="14" formatCode="#,##0.0_ ;\-#,##0.0\ ">
                  <c:v>0.184</c:v>
                </c:pt>
                <c:pt idx="15" formatCode="#,##0.0_ ;\-#,##0.0\ ">
                  <c:v>0.186</c:v>
                </c:pt>
                <c:pt idx="16" formatCode="#,##0.0_ ;\-#,##0.0\ ">
                  <c:v>0.17699999999999999</c:v>
                </c:pt>
                <c:pt idx="17" formatCode="#,##0.0_ ;\-#,##0.0\ ">
                  <c:v>0.193</c:v>
                </c:pt>
                <c:pt idx="18" formatCode="#,##0.0_ ;\-#,##0.0\ ">
                  <c:v>0.19400000000000001</c:v>
                </c:pt>
                <c:pt idx="19" formatCode="#,##0.0_ ;\-#,##0.0\ ">
                  <c:v>0.20300000000000001</c:v>
                </c:pt>
                <c:pt idx="20" formatCode="#,##0.0_ ;\-#,##0.0\ ">
                  <c:v>0.23699999999999999</c:v>
                </c:pt>
                <c:pt idx="21" formatCode="#,##0.0_ ;\-#,##0.0\ ">
                  <c:v>0.24399999999999999</c:v>
                </c:pt>
                <c:pt idx="22" formatCode="#,##0.0_ ;\-#,##0.0\ ">
                  <c:v>0.26100000000000001</c:v>
                </c:pt>
                <c:pt idx="23" formatCode="#,##0.0_ ;\-#,##0.0\ ">
                  <c:v>0.59</c:v>
                </c:pt>
                <c:pt idx="24" formatCode="#,##0.0_ ;\-#,##0.0\ ">
                  <c:v>0.67100000000000004</c:v>
                </c:pt>
                <c:pt idx="25" formatCode="#,##0.0_ ;\-#,##0.0\ ">
                  <c:v>1.9019999999999999</c:v>
                </c:pt>
                <c:pt idx="26" formatCode="#,##0.0_ ;\-#,##0.0\ ">
                  <c:v>1.931</c:v>
                </c:pt>
                <c:pt idx="27" formatCode="#,##0.0_ ;\-#,##0.0\ ">
                  <c:v>2.0529999999999999</c:v>
                </c:pt>
                <c:pt idx="28" formatCode="#,##0.0_ ;\-#,##0.0\ ">
                  <c:v>2.5129999999999999</c:v>
                </c:pt>
                <c:pt idx="29" formatCode="#,##0.0_ ;\-#,##0.0\ ">
                  <c:v>2.3519999999999999</c:v>
                </c:pt>
                <c:pt idx="30" formatCode="#,##0.0_ ;\-#,##0.0\ ">
                  <c:v>2.3109999999999999</c:v>
                </c:pt>
                <c:pt idx="31" formatCode="#,##0.0_ ;\-#,##0.0\ ">
                  <c:v>2.6339999999999999</c:v>
                </c:pt>
                <c:pt idx="32" formatCode="#,##0.0_ ;\-#,##0.0\ ">
                  <c:v>2.75</c:v>
                </c:pt>
                <c:pt idx="33" formatCode="#,##0.0_ ;\-#,##0.0\ ">
                  <c:v>3.218</c:v>
                </c:pt>
                <c:pt idx="34" formatCode="#,##0.0_ ;\-#,##0.0\ ">
                  <c:v>3.383</c:v>
                </c:pt>
                <c:pt idx="35" formatCode="#,##0.0_ ;\-#,##0.0\ ">
                  <c:v>3.5830000000000002</c:v>
                </c:pt>
                <c:pt idx="36" formatCode="#,##0.0_ ;\-#,##0.0\ ">
                  <c:v>3.988</c:v>
                </c:pt>
                <c:pt idx="37" formatCode="#,##0.0_ ;\-#,##0.0\ ">
                  <c:v>4.1669999999999998</c:v>
                </c:pt>
                <c:pt idx="38" formatCode="#,##0.0_ ;\-#,##0.0\ ">
                  <c:v>4.4820000000000002</c:v>
                </c:pt>
                <c:pt idx="39" formatCode="#,##0.0_ ;\-#,##0.0\ ">
                  <c:v>4.6100000000000003</c:v>
                </c:pt>
                <c:pt idx="40" formatCode="#,##0.0_ ;\-#,##0.0\ ">
                  <c:v>4.7729999999999997</c:v>
                </c:pt>
                <c:pt idx="41" formatCode="#,##0.0_ ;\-#,##0.0\ ">
                  <c:v>4.9950000000000001</c:v>
                </c:pt>
                <c:pt idx="42" formatCode="#,##0.0_ ;\-#,##0.0\ ">
                  <c:v>5.1369999999999996</c:v>
                </c:pt>
                <c:pt idx="43" formatCode="#,##0.0_ ;\-#,##0.0\ ">
                  <c:v>5.3789999999999996</c:v>
                </c:pt>
                <c:pt idx="44" formatCode="#,##0.0_ ;\-#,##0.0\ ">
                  <c:v>5.5519999999999996</c:v>
                </c:pt>
                <c:pt idx="45" formatCode="#,##0.0_ ;\-#,##0.0\ ">
                  <c:v>5.46</c:v>
                </c:pt>
                <c:pt idx="46" formatCode="#,##0.0_ ;\-#,##0.0\ ">
                  <c:v>5.7949999999999999</c:v>
                </c:pt>
                <c:pt idx="47" formatCode="#,##0.0_ ;\-#,##0.0\ ">
                  <c:v>6.1260000000000003</c:v>
                </c:pt>
                <c:pt idx="48" formatCode="#,##0.0_ ;\-#,##0.0\ ">
                  <c:v>6.4080000000000004</c:v>
                </c:pt>
                <c:pt idx="49" formatCode="#,##0.0_ ;\-#,##0.0\ ">
                  <c:v>6.6070000000000002</c:v>
                </c:pt>
                <c:pt idx="50" formatCode="#,##0.0_ ;\-#,##0.0\ ">
                  <c:v>6.6929999999999996</c:v>
                </c:pt>
                <c:pt idx="51" formatCode="#,##0.0_ ;\-#,##0.0\ ">
                  <c:v>6.8620000000000001</c:v>
                </c:pt>
                <c:pt idx="52" formatCode="#,##0.0_ ;\-#,##0.0\ ">
                  <c:v>6.9160000000000004</c:v>
                </c:pt>
              </c:numCache>
            </c:numRef>
          </c:val>
          <c:smooth val="0"/>
          <c:extLst>
            <c:ext xmlns:c16="http://schemas.microsoft.com/office/drawing/2014/chart" uri="{C3380CC4-5D6E-409C-BE32-E72D297353CC}">
              <c16:uniqueId val="{00000003-6A2F-44CA-81D5-80ED948A6332}"/>
            </c:ext>
          </c:extLst>
        </c:ser>
        <c:ser>
          <c:idx val="4"/>
          <c:order val="4"/>
          <c:tx>
            <c:strRef>
              <c:f>Sheet6!$B$34</c:f>
              <c:strCache>
                <c:ptCount val="1"/>
                <c:pt idx="0">
                  <c:v>スウェーデン</c:v>
                </c:pt>
              </c:strCache>
            </c:strRef>
          </c:tx>
          <c:cat>
            <c:strRef>
              <c:f>Sheet6!$C$29:$BC$29</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Sheet6!$C$34:$BC$34</c:f>
              <c:numCache>
                <c:formatCode>#,##0.0_ ;\-#,##0.0\ </c:formatCode>
                <c:ptCount val="53"/>
                <c:pt idx="0">
                  <c:v>3.8039999999999998</c:v>
                </c:pt>
                <c:pt idx="1">
                  <c:v>4.0220000000000002</c:v>
                </c:pt>
                <c:pt idx="2">
                  <c:v>4.6340000000000003</c:v>
                </c:pt>
                <c:pt idx="3">
                  <c:v>5.3760000000000003</c:v>
                </c:pt>
                <c:pt idx="4">
                  <c:v>5.4880000000000004</c:v>
                </c:pt>
                <c:pt idx="5">
                  <c:v>5.33</c:v>
                </c:pt>
                <c:pt idx="6">
                  <c:v>5.65</c:v>
                </c:pt>
                <c:pt idx="7">
                  <c:v>5.99</c:v>
                </c:pt>
                <c:pt idx="8">
                  <c:v>5.7969999999999997</c:v>
                </c:pt>
                <c:pt idx="9">
                  <c:v>7.3719999999999999</c:v>
                </c:pt>
                <c:pt idx="10">
                  <c:v>7.5910000000000002</c:v>
                </c:pt>
                <c:pt idx="11">
                  <c:v>9.9619999999999997</c:v>
                </c:pt>
                <c:pt idx="12">
                  <c:v>11.407</c:v>
                </c:pt>
                <c:pt idx="13">
                  <c:v>12.138999999999999</c:v>
                </c:pt>
                <c:pt idx="14">
                  <c:v>11.993</c:v>
                </c:pt>
                <c:pt idx="15">
                  <c:v>12.598000000000001</c:v>
                </c:pt>
                <c:pt idx="16">
                  <c:v>13.259</c:v>
                </c:pt>
                <c:pt idx="17">
                  <c:v>12.228</c:v>
                </c:pt>
                <c:pt idx="18">
                  <c:v>12.05</c:v>
                </c:pt>
                <c:pt idx="19">
                  <c:v>11.654</c:v>
                </c:pt>
                <c:pt idx="20">
                  <c:v>11.178000000000001</c:v>
                </c:pt>
                <c:pt idx="21">
                  <c:v>11.775</c:v>
                </c:pt>
                <c:pt idx="22">
                  <c:v>12</c:v>
                </c:pt>
                <c:pt idx="23">
                  <c:v>12.3</c:v>
                </c:pt>
                <c:pt idx="24">
                  <c:v>13.156000000000001</c:v>
                </c:pt>
                <c:pt idx="25">
                  <c:v>13.473000000000001</c:v>
                </c:pt>
                <c:pt idx="26">
                  <c:v>13.81</c:v>
                </c:pt>
                <c:pt idx="27">
                  <c:v>13.238</c:v>
                </c:pt>
                <c:pt idx="28">
                  <c:v>12.105</c:v>
                </c:pt>
                <c:pt idx="29">
                  <c:v>12.118</c:v>
                </c:pt>
                <c:pt idx="30">
                  <c:v>12.612</c:v>
                </c:pt>
                <c:pt idx="31">
                  <c:v>13.557</c:v>
                </c:pt>
                <c:pt idx="32">
                  <c:v>13.542999999999999</c:v>
                </c:pt>
                <c:pt idx="33">
                  <c:v>13.316000000000001</c:v>
                </c:pt>
                <c:pt idx="34">
                  <c:v>11.673</c:v>
                </c:pt>
                <c:pt idx="35">
                  <c:v>12.896000000000001</c:v>
                </c:pt>
                <c:pt idx="36">
                  <c:v>13.345000000000001</c:v>
                </c:pt>
                <c:pt idx="37">
                  <c:v>13.182</c:v>
                </c:pt>
                <c:pt idx="38">
                  <c:v>12.817</c:v>
                </c:pt>
                <c:pt idx="39">
                  <c:v>12.553000000000001</c:v>
                </c:pt>
                <c:pt idx="40">
                  <c:v>12.519</c:v>
                </c:pt>
                <c:pt idx="41">
                  <c:v>11.782</c:v>
                </c:pt>
                <c:pt idx="42">
                  <c:v>11.782999999999999</c:v>
                </c:pt>
                <c:pt idx="43">
                  <c:v>11.004</c:v>
                </c:pt>
                <c:pt idx="44">
                  <c:v>10.865</c:v>
                </c:pt>
                <c:pt idx="45">
                  <c:v>10.928000000000001</c:v>
                </c:pt>
                <c:pt idx="46">
                  <c:v>9.9</c:v>
                </c:pt>
                <c:pt idx="47">
                  <c:v>10.194000000000001</c:v>
                </c:pt>
                <c:pt idx="48">
                  <c:v>9.9920000000000009</c:v>
                </c:pt>
                <c:pt idx="49">
                  <c:v>9.8719999999999999</c:v>
                </c:pt>
                <c:pt idx="50">
                  <c:v>9.64</c:v>
                </c:pt>
                <c:pt idx="51">
                  <c:v>9.9629999999999992</c:v>
                </c:pt>
                <c:pt idx="52">
                  <c:v>9.6530000000000005</c:v>
                </c:pt>
              </c:numCache>
            </c:numRef>
          </c:val>
          <c:smooth val="0"/>
          <c:extLst>
            <c:ext xmlns:c16="http://schemas.microsoft.com/office/drawing/2014/chart" uri="{C3380CC4-5D6E-409C-BE32-E72D297353CC}">
              <c16:uniqueId val="{00000004-6A2F-44CA-81D5-80ED948A6332}"/>
            </c:ext>
          </c:extLst>
        </c:ser>
        <c:ser>
          <c:idx val="5"/>
          <c:order val="5"/>
          <c:tx>
            <c:strRef>
              <c:f>Sheet6!$B$35</c:f>
              <c:strCache>
                <c:ptCount val="1"/>
                <c:pt idx="0">
                  <c:v>イギリス</c:v>
                </c:pt>
              </c:strCache>
            </c:strRef>
          </c:tx>
          <c:spPr>
            <a:ln>
              <a:solidFill>
                <a:srgbClr val="92D050"/>
              </a:solidFill>
            </a:ln>
          </c:spPr>
          <c:marker>
            <c:symbol val="triangle"/>
            <c:size val="7"/>
            <c:spPr>
              <a:solidFill>
                <a:srgbClr val="92D050"/>
              </a:solidFill>
              <a:ln>
                <a:noFill/>
              </a:ln>
            </c:spPr>
          </c:marker>
          <c:cat>
            <c:strRef>
              <c:f>Sheet6!$C$29:$BC$29</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Sheet6!$C$35:$BC$35</c:f>
              <c:numCache>
                <c:formatCode>#,##0.0_ ;\-#,##0.0\ </c:formatCode>
                <c:ptCount val="53"/>
                <c:pt idx="0">
                  <c:v>4.633</c:v>
                </c:pt>
                <c:pt idx="1">
                  <c:v>4.6520000000000001</c:v>
                </c:pt>
                <c:pt idx="2">
                  <c:v>4.6970000000000001</c:v>
                </c:pt>
                <c:pt idx="3">
                  <c:v>4.8129999999999997</c:v>
                </c:pt>
                <c:pt idx="4">
                  <c:v>4.62</c:v>
                </c:pt>
                <c:pt idx="5">
                  <c:v>4.8760000000000003</c:v>
                </c:pt>
                <c:pt idx="6">
                  <c:v>4.6429999999999998</c:v>
                </c:pt>
                <c:pt idx="7">
                  <c:v>4.9029999999999996</c:v>
                </c:pt>
                <c:pt idx="8">
                  <c:v>5.0090000000000003</c:v>
                </c:pt>
                <c:pt idx="9">
                  <c:v>5.67</c:v>
                </c:pt>
                <c:pt idx="10">
                  <c:v>5.9850000000000003</c:v>
                </c:pt>
                <c:pt idx="11">
                  <c:v>6.3540000000000001</c:v>
                </c:pt>
                <c:pt idx="12">
                  <c:v>6.19</c:v>
                </c:pt>
                <c:pt idx="13">
                  <c:v>5.7039999999999997</c:v>
                </c:pt>
                <c:pt idx="14">
                  <c:v>5.3860000000000001</c:v>
                </c:pt>
                <c:pt idx="15">
                  <c:v>5.5659999999999998</c:v>
                </c:pt>
                <c:pt idx="16">
                  <c:v>5.57</c:v>
                </c:pt>
                <c:pt idx="17">
                  <c:v>6.2930000000000001</c:v>
                </c:pt>
                <c:pt idx="18">
                  <c:v>6.3019999999999996</c:v>
                </c:pt>
                <c:pt idx="19">
                  <c:v>6.3019999999999996</c:v>
                </c:pt>
                <c:pt idx="20">
                  <c:v>6.234</c:v>
                </c:pt>
                <c:pt idx="21">
                  <c:v>6.54</c:v>
                </c:pt>
                <c:pt idx="22">
                  <c:v>6.1769999999999996</c:v>
                </c:pt>
                <c:pt idx="23">
                  <c:v>6.2489999999999997</c:v>
                </c:pt>
                <c:pt idx="24">
                  <c:v>5.7510000000000003</c:v>
                </c:pt>
                <c:pt idx="25">
                  <c:v>5.5970000000000004</c:v>
                </c:pt>
                <c:pt idx="26">
                  <c:v>5.5860000000000003</c:v>
                </c:pt>
                <c:pt idx="27">
                  <c:v>5.5049999999999999</c:v>
                </c:pt>
                <c:pt idx="28">
                  <c:v>5.5469999999999997</c:v>
                </c:pt>
                <c:pt idx="29">
                  <c:v>5.6449999999999996</c:v>
                </c:pt>
                <c:pt idx="30">
                  <c:v>5.2450000000000001</c:v>
                </c:pt>
                <c:pt idx="31">
                  <c:v>5.1470000000000002</c:v>
                </c:pt>
                <c:pt idx="32">
                  <c:v>5.3330000000000002</c:v>
                </c:pt>
                <c:pt idx="33">
                  <c:v>5.3460000000000001</c:v>
                </c:pt>
                <c:pt idx="34">
                  <c:v>5.5030000000000001</c:v>
                </c:pt>
                <c:pt idx="35">
                  <c:v>5.5309999999999997</c:v>
                </c:pt>
                <c:pt idx="36">
                  <c:v>5.5890000000000004</c:v>
                </c:pt>
                <c:pt idx="37">
                  <c:v>5.36</c:v>
                </c:pt>
                <c:pt idx="38">
                  <c:v>5.7149999999999999</c:v>
                </c:pt>
                <c:pt idx="39">
                  <c:v>6.0339999999999998</c:v>
                </c:pt>
                <c:pt idx="40">
                  <c:v>6.0819999999999999</c:v>
                </c:pt>
                <c:pt idx="41">
                  <c:v>6.109</c:v>
                </c:pt>
                <c:pt idx="42">
                  <c:v>6.0469999999999997</c:v>
                </c:pt>
                <c:pt idx="43">
                  <c:v>6.2240000000000002</c:v>
                </c:pt>
                <c:pt idx="44">
                  <c:v>6.1440000000000001</c:v>
                </c:pt>
                <c:pt idx="45">
                  <c:v>6.1319999999999997</c:v>
                </c:pt>
                <c:pt idx="46">
                  <c:v>6.1680000000000001</c:v>
                </c:pt>
                <c:pt idx="47">
                  <c:v>6.157</c:v>
                </c:pt>
                <c:pt idx="48">
                  <c:v>6.0229999999999997</c:v>
                </c:pt>
                <c:pt idx="49">
                  <c:v>5.9169999999999998</c:v>
                </c:pt>
                <c:pt idx="50">
                  <c:v>6.0170000000000003</c:v>
                </c:pt>
                <c:pt idx="51">
                  <c:v>6.1890000000000001</c:v>
                </c:pt>
                <c:pt idx="52">
                  <c:v>6.3819999999999997</c:v>
                </c:pt>
              </c:numCache>
            </c:numRef>
          </c:val>
          <c:smooth val="0"/>
          <c:extLst>
            <c:ext xmlns:c16="http://schemas.microsoft.com/office/drawing/2014/chart" uri="{C3380CC4-5D6E-409C-BE32-E72D297353CC}">
              <c16:uniqueId val="{00000005-6A2F-44CA-81D5-80ED948A6332}"/>
            </c:ext>
          </c:extLst>
        </c:ser>
        <c:ser>
          <c:idx val="6"/>
          <c:order val="6"/>
          <c:tx>
            <c:strRef>
              <c:f>Sheet6!$B$36</c:f>
              <c:strCache>
                <c:ptCount val="1"/>
                <c:pt idx="0">
                  <c:v>アメリカ</c:v>
                </c:pt>
              </c:strCache>
            </c:strRef>
          </c:tx>
          <c:cat>
            <c:strRef>
              <c:f>Sheet6!$C$29:$BC$29</c:f>
              <c:strCach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strCache>
            </c:strRef>
          </c:cat>
          <c:val>
            <c:numRef>
              <c:f>Sheet6!$C$36:$BC$36</c:f>
              <c:numCache>
                <c:formatCode>#,##0.0_ ;\-#,##0.0\ </c:formatCode>
                <c:ptCount val="53"/>
                <c:pt idx="0">
                  <c:v>3.1219999999999999</c:v>
                </c:pt>
                <c:pt idx="1">
                  <c:v>3.27</c:v>
                </c:pt>
                <c:pt idx="2">
                  <c:v>3.9220000000000002</c:v>
                </c:pt>
                <c:pt idx="3">
                  <c:v>3.79</c:v>
                </c:pt>
                <c:pt idx="4">
                  <c:v>4.0069999999999997</c:v>
                </c:pt>
                <c:pt idx="5">
                  <c:v>4.1379999999999999</c:v>
                </c:pt>
                <c:pt idx="6">
                  <c:v>4.0549999999999997</c:v>
                </c:pt>
                <c:pt idx="7">
                  <c:v>4.1109999999999998</c:v>
                </c:pt>
                <c:pt idx="8">
                  <c:v>4.4379999999999997</c:v>
                </c:pt>
                <c:pt idx="9">
                  <c:v>4.8730000000000002</c:v>
                </c:pt>
                <c:pt idx="10">
                  <c:v>5.0350000000000001</c:v>
                </c:pt>
                <c:pt idx="11">
                  <c:v>4.867</c:v>
                </c:pt>
                <c:pt idx="12">
                  <c:v>5.165</c:v>
                </c:pt>
                <c:pt idx="13">
                  <c:v>5.2089999999999996</c:v>
                </c:pt>
                <c:pt idx="14">
                  <c:v>5.3630000000000004</c:v>
                </c:pt>
                <c:pt idx="15">
                  <c:v>5.5810000000000004</c:v>
                </c:pt>
                <c:pt idx="16">
                  <c:v>5.7729999999999997</c:v>
                </c:pt>
                <c:pt idx="17">
                  <c:v>6.0940000000000003</c:v>
                </c:pt>
                <c:pt idx="18">
                  <c:v>5.8129999999999997</c:v>
                </c:pt>
                <c:pt idx="19">
                  <c:v>6.0030000000000001</c:v>
                </c:pt>
                <c:pt idx="20">
                  <c:v>6.1920000000000002</c:v>
                </c:pt>
                <c:pt idx="21">
                  <c:v>6.2969999999999997</c:v>
                </c:pt>
                <c:pt idx="22">
                  <c:v>6.3689999999999998</c:v>
                </c:pt>
                <c:pt idx="23">
                  <c:v>6.5339999999999998</c:v>
                </c:pt>
                <c:pt idx="24">
                  <c:v>6.5469999999999997</c:v>
                </c:pt>
                <c:pt idx="25">
                  <c:v>6.6390000000000002</c:v>
                </c:pt>
                <c:pt idx="26">
                  <c:v>6.7249999999999996</c:v>
                </c:pt>
                <c:pt idx="27">
                  <c:v>6.694</c:v>
                </c:pt>
                <c:pt idx="28">
                  <c:v>6.6609999999999996</c:v>
                </c:pt>
                <c:pt idx="29">
                  <c:v>6.6710000000000003</c:v>
                </c:pt>
                <c:pt idx="30">
                  <c:v>6.6609999999999996</c:v>
                </c:pt>
                <c:pt idx="31">
                  <c:v>6.5880000000000001</c:v>
                </c:pt>
                <c:pt idx="32">
                  <c:v>6.569</c:v>
                </c:pt>
                <c:pt idx="33">
                  <c:v>6.633</c:v>
                </c:pt>
                <c:pt idx="34">
                  <c:v>6.609</c:v>
                </c:pt>
                <c:pt idx="35">
                  <c:v>6.6420000000000003</c:v>
                </c:pt>
                <c:pt idx="36">
                  <c:v>6.665</c:v>
                </c:pt>
                <c:pt idx="37">
                  <c:v>6.5919999999999996</c:v>
                </c:pt>
                <c:pt idx="38">
                  <c:v>6.5030000000000001</c:v>
                </c:pt>
                <c:pt idx="39">
                  <c:v>6.4690000000000003</c:v>
                </c:pt>
                <c:pt idx="40">
                  <c:v>6.35</c:v>
                </c:pt>
                <c:pt idx="41">
                  <c:v>6.3019999999999996</c:v>
                </c:pt>
                <c:pt idx="42">
                  <c:v>6.2679999999999998</c:v>
                </c:pt>
                <c:pt idx="43">
                  <c:v>6.319</c:v>
                </c:pt>
                <c:pt idx="44">
                  <c:v>6.26</c:v>
                </c:pt>
                <c:pt idx="45">
                  <c:v>6.133</c:v>
                </c:pt>
                <c:pt idx="46">
                  <c:v>5.4669999999999996</c:v>
                </c:pt>
                <c:pt idx="47">
                  <c:v>5.4550000000000001</c:v>
                </c:pt>
                <c:pt idx="48">
                  <c:v>6.173</c:v>
                </c:pt>
                <c:pt idx="49">
                  <c:v>6.1890000000000001</c:v>
                </c:pt>
                <c:pt idx="50">
                  <c:v>6.2290000000000001</c:v>
                </c:pt>
                <c:pt idx="51">
                  <c:v>6.2240000000000002</c:v>
                </c:pt>
                <c:pt idx="52">
                  <c:v>6.2569999999999997</c:v>
                </c:pt>
              </c:numCache>
            </c:numRef>
          </c:val>
          <c:smooth val="0"/>
          <c:extLst>
            <c:ext xmlns:c16="http://schemas.microsoft.com/office/drawing/2014/chart" uri="{C3380CC4-5D6E-409C-BE32-E72D297353CC}">
              <c16:uniqueId val="{00000006-6A2F-44CA-81D5-80ED948A6332}"/>
            </c:ext>
          </c:extLst>
        </c:ser>
        <c:dLbls>
          <c:showLegendKey val="0"/>
          <c:showVal val="0"/>
          <c:showCatName val="0"/>
          <c:showSerName val="0"/>
          <c:showPercent val="0"/>
          <c:showBubbleSize val="0"/>
        </c:dLbls>
        <c:marker val="1"/>
        <c:smooth val="0"/>
        <c:axId val="214787200"/>
        <c:axId val="214788736"/>
      </c:lineChart>
      <c:catAx>
        <c:axId val="214787200"/>
        <c:scaling>
          <c:orientation val="minMax"/>
        </c:scaling>
        <c:delete val="0"/>
        <c:axPos val="b"/>
        <c:numFmt formatCode="General" sourceLinked="0"/>
        <c:majorTickMark val="out"/>
        <c:minorTickMark val="none"/>
        <c:tickLblPos val="nextTo"/>
        <c:crossAx val="214788736"/>
        <c:crosses val="autoZero"/>
        <c:auto val="1"/>
        <c:lblAlgn val="ctr"/>
        <c:lblOffset val="100"/>
        <c:noMultiLvlLbl val="0"/>
      </c:catAx>
      <c:valAx>
        <c:axId val="214788736"/>
        <c:scaling>
          <c:orientation val="minMax"/>
          <c:max val="20"/>
        </c:scaling>
        <c:delete val="0"/>
        <c:axPos val="l"/>
        <c:majorGridlines/>
        <c:title>
          <c:tx>
            <c:rich>
              <a:bodyPr rot="0" vert="wordArtVertRtl"/>
              <a:lstStyle/>
              <a:p>
                <a:pPr>
                  <a:defRPr/>
                </a:pPr>
                <a:r>
                  <a:rPr lang="en-US"/>
                  <a:t>(%)</a:t>
                </a:r>
                <a:endParaRPr lang="ja-JP"/>
              </a:p>
            </c:rich>
          </c:tx>
          <c:overlay val="0"/>
        </c:title>
        <c:numFmt formatCode="0" sourceLinked="0"/>
        <c:majorTickMark val="out"/>
        <c:minorTickMark val="none"/>
        <c:tickLblPos val="nextTo"/>
        <c:crossAx val="214787200"/>
        <c:crosses val="autoZero"/>
        <c:crossBetween val="between"/>
      </c:valAx>
    </c:plotArea>
    <c:legend>
      <c:legendPos val="r"/>
      <c:overlay val="0"/>
    </c:legend>
    <c:plotVisOnly val="1"/>
    <c:dispBlanksAs val="gap"/>
    <c:showDLblsOverMax val="0"/>
  </c:chart>
  <c:txPr>
    <a:bodyPr/>
    <a:lstStyle/>
    <a:p>
      <a:pPr>
        <a:defRPr sz="1200">
          <a:latin typeface="+mj-ea"/>
          <a:ea typeface="+mj-ea"/>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Sheet2!$A$4</c:f>
              <c:strCache>
                <c:ptCount val="1"/>
                <c:pt idx="0">
                  <c:v>個人所得課税</c:v>
                </c:pt>
              </c:strCache>
            </c:strRef>
          </c:tx>
          <c:marker>
            <c:symbol val="diamond"/>
            <c:size val="4"/>
          </c:marker>
          <c:cat>
            <c:strRef>
              <c:f>Sheet2!$B$3:$BA$3</c:f>
              <c:strCache>
                <c:ptCount val="52"/>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strCache>
            </c:strRef>
          </c:cat>
          <c:val>
            <c:numRef>
              <c:f>Sheet2!$B$4:$BA$4</c:f>
              <c:numCache>
                <c:formatCode>#,##0.0_ ;\-#,##0.0\ </c:formatCode>
                <c:ptCount val="52"/>
                <c:pt idx="0">
                  <c:v>3.855</c:v>
                </c:pt>
                <c:pt idx="1">
                  <c:v>3.657</c:v>
                </c:pt>
                <c:pt idx="2">
                  <c:v>3.7330000000000001</c:v>
                </c:pt>
                <c:pt idx="3">
                  <c:v>3.831</c:v>
                </c:pt>
                <c:pt idx="4">
                  <c:v>3.903</c:v>
                </c:pt>
                <c:pt idx="5">
                  <c:v>4.1130000000000004</c:v>
                </c:pt>
                <c:pt idx="6">
                  <c:v>4.5439999999999996</c:v>
                </c:pt>
                <c:pt idx="7">
                  <c:v>4.9770000000000003</c:v>
                </c:pt>
                <c:pt idx="8">
                  <c:v>5.6520000000000001</c:v>
                </c:pt>
                <c:pt idx="9">
                  <c:v>5.1639999999999997</c:v>
                </c:pt>
                <c:pt idx="10">
                  <c:v>4.8710000000000004</c:v>
                </c:pt>
                <c:pt idx="11">
                  <c:v>4.9580000000000002</c:v>
                </c:pt>
                <c:pt idx="12">
                  <c:v>4.8280000000000003</c:v>
                </c:pt>
                <c:pt idx="13">
                  <c:v>5.1779999999999999</c:v>
                </c:pt>
                <c:pt idx="14">
                  <c:v>5.6429999999999998</c:v>
                </c:pt>
                <c:pt idx="15">
                  <c:v>6.0179999999999998</c:v>
                </c:pt>
                <c:pt idx="16">
                  <c:v>6.3179999999999996</c:v>
                </c:pt>
                <c:pt idx="17">
                  <c:v>6.5590000000000002</c:v>
                </c:pt>
                <c:pt idx="18">
                  <c:v>6.726</c:v>
                </c:pt>
                <c:pt idx="19">
                  <c:v>6.4740000000000002</c:v>
                </c:pt>
                <c:pt idx="20">
                  <c:v>6.6109999999999998</c:v>
                </c:pt>
                <c:pt idx="21">
                  <c:v>6.9329999999999998</c:v>
                </c:pt>
                <c:pt idx="22">
                  <c:v>6.8849999999999998</c:v>
                </c:pt>
                <c:pt idx="23">
                  <c:v>6.7380000000000004</c:v>
                </c:pt>
                <c:pt idx="24">
                  <c:v>7.2270000000000003</c:v>
                </c:pt>
                <c:pt idx="25">
                  <c:v>7.9390000000000001</c:v>
                </c:pt>
                <c:pt idx="26">
                  <c:v>7.8540000000000001</c:v>
                </c:pt>
                <c:pt idx="27">
                  <c:v>7.056</c:v>
                </c:pt>
                <c:pt idx="28">
                  <c:v>7.1909999999999998</c:v>
                </c:pt>
                <c:pt idx="29">
                  <c:v>6.1420000000000003</c:v>
                </c:pt>
                <c:pt idx="30">
                  <c:v>5.9050000000000002</c:v>
                </c:pt>
                <c:pt idx="31">
                  <c:v>5.556</c:v>
                </c:pt>
                <c:pt idx="32">
                  <c:v>5.718</c:v>
                </c:pt>
                <c:pt idx="33">
                  <c:v>5.19</c:v>
                </c:pt>
                <c:pt idx="34">
                  <c:v>4.8879999999999999</c:v>
                </c:pt>
                <c:pt idx="35">
                  <c:v>5.6139999999999999</c:v>
                </c:pt>
                <c:pt idx="36">
                  <c:v>5.4889999999999999</c:v>
                </c:pt>
                <c:pt idx="37">
                  <c:v>4.7430000000000003</c:v>
                </c:pt>
                <c:pt idx="38">
                  <c:v>4.431</c:v>
                </c:pt>
                <c:pt idx="39">
                  <c:v>4.633</c:v>
                </c:pt>
                <c:pt idx="40">
                  <c:v>4.9909999999999997</c:v>
                </c:pt>
                <c:pt idx="41">
                  <c:v>5.181</c:v>
                </c:pt>
                <c:pt idx="42">
                  <c:v>5.5750000000000002</c:v>
                </c:pt>
                <c:pt idx="43">
                  <c:v>5.6769999999999996</c:v>
                </c:pt>
                <c:pt idx="44">
                  <c:v>5.3840000000000003</c:v>
                </c:pt>
                <c:pt idx="45">
                  <c:v>5.1319999999999997</c:v>
                </c:pt>
                <c:pt idx="46">
                  <c:v>5.2619999999999996</c:v>
                </c:pt>
                <c:pt idx="47">
                  <c:v>5.4660000000000002</c:v>
                </c:pt>
                <c:pt idx="48">
                  <c:v>5.827</c:v>
                </c:pt>
                <c:pt idx="49">
                  <c:v>5.7759999999999998</c:v>
                </c:pt>
                <c:pt idx="50">
                  <c:v>5.8</c:v>
                </c:pt>
                <c:pt idx="51">
                  <c:v>5.7</c:v>
                </c:pt>
              </c:numCache>
            </c:numRef>
          </c:val>
          <c:smooth val="0"/>
          <c:extLst>
            <c:ext xmlns:c16="http://schemas.microsoft.com/office/drawing/2014/chart" uri="{C3380CC4-5D6E-409C-BE32-E72D297353CC}">
              <c16:uniqueId val="{00000000-0CCB-47E6-8252-70832F06A7C3}"/>
            </c:ext>
          </c:extLst>
        </c:ser>
        <c:ser>
          <c:idx val="1"/>
          <c:order val="1"/>
          <c:tx>
            <c:strRef>
              <c:f>Sheet2!$A$5</c:f>
              <c:strCache>
                <c:ptCount val="1"/>
                <c:pt idx="0">
                  <c:v>法人所得課税</c:v>
                </c:pt>
              </c:strCache>
            </c:strRef>
          </c:tx>
          <c:marker>
            <c:symbol val="square"/>
            <c:size val="4"/>
          </c:marker>
          <c:cat>
            <c:strRef>
              <c:f>Sheet2!$B$3:$BA$3</c:f>
              <c:strCache>
                <c:ptCount val="52"/>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strCache>
            </c:strRef>
          </c:cat>
          <c:val>
            <c:numRef>
              <c:f>Sheet2!$B$5:$BA$5</c:f>
              <c:numCache>
                <c:formatCode>#,##0.0_ ;\-#,##0.0\ </c:formatCode>
                <c:ptCount val="52"/>
                <c:pt idx="0">
                  <c:v>3.9470000000000001</c:v>
                </c:pt>
                <c:pt idx="1">
                  <c:v>3.7989999999999999</c:v>
                </c:pt>
                <c:pt idx="2">
                  <c:v>4.1349999999999998</c:v>
                </c:pt>
                <c:pt idx="3">
                  <c:v>4.3070000000000004</c:v>
                </c:pt>
                <c:pt idx="4">
                  <c:v>4.5890000000000004</c:v>
                </c:pt>
                <c:pt idx="5">
                  <c:v>5.0389999999999997</c:v>
                </c:pt>
                <c:pt idx="6">
                  <c:v>4.5519999999999996</c:v>
                </c:pt>
                <c:pt idx="7">
                  <c:v>4.5659999999999998</c:v>
                </c:pt>
                <c:pt idx="8">
                  <c:v>5.6449999999999996</c:v>
                </c:pt>
                <c:pt idx="9">
                  <c:v>6.2839999999999998</c:v>
                </c:pt>
                <c:pt idx="10">
                  <c:v>4.2069999999999999</c:v>
                </c:pt>
                <c:pt idx="11">
                  <c:v>4.28</c:v>
                </c:pt>
                <c:pt idx="12">
                  <c:v>4.4640000000000004</c:v>
                </c:pt>
                <c:pt idx="13">
                  <c:v>5.2619999999999996</c:v>
                </c:pt>
                <c:pt idx="14">
                  <c:v>4.9400000000000004</c:v>
                </c:pt>
                <c:pt idx="15">
                  <c:v>5.399</c:v>
                </c:pt>
                <c:pt idx="16">
                  <c:v>5.1509999999999998</c:v>
                </c:pt>
                <c:pt idx="17">
                  <c:v>5.1130000000000004</c:v>
                </c:pt>
                <c:pt idx="18">
                  <c:v>5.16</c:v>
                </c:pt>
                <c:pt idx="19">
                  <c:v>5.59</c:v>
                </c:pt>
                <c:pt idx="20">
                  <c:v>5.6130000000000004</c:v>
                </c:pt>
                <c:pt idx="21">
                  <c:v>5.7220000000000004</c:v>
                </c:pt>
                <c:pt idx="22">
                  <c:v>6.5179999999999998</c:v>
                </c:pt>
                <c:pt idx="23">
                  <c:v>7.1710000000000003</c:v>
                </c:pt>
                <c:pt idx="24">
                  <c:v>7.1139999999999999</c:v>
                </c:pt>
                <c:pt idx="25">
                  <c:v>6.3890000000000002</c:v>
                </c:pt>
                <c:pt idx="26">
                  <c:v>5.8520000000000003</c:v>
                </c:pt>
                <c:pt idx="27">
                  <c:v>4.7869999999999999</c:v>
                </c:pt>
                <c:pt idx="28">
                  <c:v>4.1900000000000004</c:v>
                </c:pt>
                <c:pt idx="29">
                  <c:v>3.9849999999999999</c:v>
                </c:pt>
                <c:pt idx="30">
                  <c:v>4.2030000000000003</c:v>
                </c:pt>
                <c:pt idx="31">
                  <c:v>4.5289999999999999</c:v>
                </c:pt>
                <c:pt idx="32">
                  <c:v>4.194</c:v>
                </c:pt>
                <c:pt idx="33">
                  <c:v>3.69</c:v>
                </c:pt>
                <c:pt idx="34">
                  <c:v>3.4319999999999999</c:v>
                </c:pt>
                <c:pt idx="35">
                  <c:v>3.665</c:v>
                </c:pt>
                <c:pt idx="36">
                  <c:v>3.4729999999999999</c:v>
                </c:pt>
                <c:pt idx="37">
                  <c:v>3.1349999999999998</c:v>
                </c:pt>
                <c:pt idx="38">
                  <c:v>3.2970000000000002</c:v>
                </c:pt>
                <c:pt idx="39">
                  <c:v>3.71</c:v>
                </c:pt>
                <c:pt idx="40">
                  <c:v>4.2359999999999998</c:v>
                </c:pt>
                <c:pt idx="41">
                  <c:v>4.7629999999999999</c:v>
                </c:pt>
                <c:pt idx="42">
                  <c:v>4.79</c:v>
                </c:pt>
                <c:pt idx="43">
                  <c:v>3.8940000000000001</c:v>
                </c:pt>
                <c:pt idx="44">
                  <c:v>2.5779999999999998</c:v>
                </c:pt>
                <c:pt idx="45">
                  <c:v>3.1989999999999998</c:v>
                </c:pt>
                <c:pt idx="46">
                  <c:v>3.3660000000000001</c:v>
                </c:pt>
                <c:pt idx="47">
                  <c:v>3.6669999999999998</c:v>
                </c:pt>
                <c:pt idx="48">
                  <c:v>4.0129999999999999</c:v>
                </c:pt>
                <c:pt idx="49">
                  <c:v>4.04</c:v>
                </c:pt>
                <c:pt idx="50">
                  <c:v>3.8</c:v>
                </c:pt>
                <c:pt idx="51">
                  <c:v>3.7</c:v>
                </c:pt>
              </c:numCache>
            </c:numRef>
          </c:val>
          <c:smooth val="0"/>
          <c:extLst>
            <c:ext xmlns:c16="http://schemas.microsoft.com/office/drawing/2014/chart" uri="{C3380CC4-5D6E-409C-BE32-E72D297353CC}">
              <c16:uniqueId val="{00000001-0CCB-47E6-8252-70832F06A7C3}"/>
            </c:ext>
          </c:extLst>
        </c:ser>
        <c:ser>
          <c:idx val="2"/>
          <c:order val="2"/>
          <c:tx>
            <c:strRef>
              <c:f>Sheet2!$A$6</c:f>
              <c:strCache>
                <c:ptCount val="1"/>
                <c:pt idx="0">
                  <c:v>社会保障負担</c:v>
                </c:pt>
              </c:strCache>
            </c:strRef>
          </c:tx>
          <c:spPr>
            <a:ln>
              <a:solidFill>
                <a:srgbClr val="92D050"/>
              </a:solidFill>
            </a:ln>
          </c:spPr>
          <c:marker>
            <c:symbol val="triangle"/>
            <c:size val="4"/>
          </c:marker>
          <c:cat>
            <c:strRef>
              <c:f>Sheet2!$B$3:$BA$3</c:f>
              <c:strCache>
                <c:ptCount val="52"/>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strCache>
            </c:strRef>
          </c:cat>
          <c:val>
            <c:numRef>
              <c:f>Sheet2!$B$6:$BA$6</c:f>
              <c:numCache>
                <c:formatCode>#,##0.0_ ;\-#,##0.0\ </c:formatCode>
                <c:ptCount val="52"/>
                <c:pt idx="0">
                  <c:v>3.8719999999999999</c:v>
                </c:pt>
                <c:pt idx="1">
                  <c:v>3.9380000000000002</c:v>
                </c:pt>
                <c:pt idx="2">
                  <c:v>4.0030000000000001</c:v>
                </c:pt>
                <c:pt idx="3">
                  <c:v>3.9620000000000002</c:v>
                </c:pt>
                <c:pt idx="4">
                  <c:v>4.008</c:v>
                </c:pt>
                <c:pt idx="5">
                  <c:v>4.2750000000000004</c:v>
                </c:pt>
                <c:pt idx="6">
                  <c:v>4.5759999999999996</c:v>
                </c:pt>
                <c:pt idx="7">
                  <c:v>4.5940000000000003</c:v>
                </c:pt>
                <c:pt idx="8">
                  <c:v>4.7190000000000003</c:v>
                </c:pt>
                <c:pt idx="9">
                  <c:v>5.5019999999999998</c:v>
                </c:pt>
                <c:pt idx="10">
                  <c:v>5.907</c:v>
                </c:pt>
                <c:pt idx="11">
                  <c:v>6.2169999999999996</c:v>
                </c:pt>
                <c:pt idx="12">
                  <c:v>6.6559999999999997</c:v>
                </c:pt>
                <c:pt idx="13">
                  <c:v>6.82</c:v>
                </c:pt>
                <c:pt idx="14">
                  <c:v>6.9379999999999997</c:v>
                </c:pt>
                <c:pt idx="15">
                  <c:v>7.2060000000000004</c:v>
                </c:pt>
                <c:pt idx="16">
                  <c:v>7.6210000000000004</c:v>
                </c:pt>
                <c:pt idx="17">
                  <c:v>7.8250000000000002</c:v>
                </c:pt>
                <c:pt idx="18">
                  <c:v>7.8979999999999997</c:v>
                </c:pt>
                <c:pt idx="19">
                  <c:v>7.85</c:v>
                </c:pt>
                <c:pt idx="20">
                  <c:v>8.0890000000000004</c:v>
                </c:pt>
                <c:pt idx="21">
                  <c:v>8.2620000000000005</c:v>
                </c:pt>
                <c:pt idx="22">
                  <c:v>8.1679999999999993</c:v>
                </c:pt>
                <c:pt idx="23">
                  <c:v>8.1120000000000001</c:v>
                </c:pt>
                <c:pt idx="24">
                  <c:v>8.2360000000000007</c:v>
                </c:pt>
                <c:pt idx="25">
                  <c:v>7.5460000000000003</c:v>
                </c:pt>
                <c:pt idx="26">
                  <c:v>7.7430000000000003</c:v>
                </c:pt>
                <c:pt idx="27">
                  <c:v>7.8970000000000002</c:v>
                </c:pt>
                <c:pt idx="28">
                  <c:v>8.1560000000000006</c:v>
                </c:pt>
                <c:pt idx="29">
                  <c:v>8.3339999999999996</c:v>
                </c:pt>
                <c:pt idx="30">
                  <c:v>8.8460000000000001</c:v>
                </c:pt>
                <c:pt idx="31">
                  <c:v>8.93</c:v>
                </c:pt>
                <c:pt idx="32">
                  <c:v>9.1590000000000007</c:v>
                </c:pt>
                <c:pt idx="33">
                  <c:v>9.3550000000000004</c:v>
                </c:pt>
                <c:pt idx="34">
                  <c:v>9.3119999999999994</c:v>
                </c:pt>
                <c:pt idx="35">
                  <c:v>9.3680000000000003</c:v>
                </c:pt>
                <c:pt idx="36">
                  <c:v>9.7959999999999994</c:v>
                </c:pt>
                <c:pt idx="37">
                  <c:v>9.8480000000000008</c:v>
                </c:pt>
                <c:pt idx="38">
                  <c:v>9.7569999999999997</c:v>
                </c:pt>
                <c:pt idx="39">
                  <c:v>9.8439999999999994</c:v>
                </c:pt>
                <c:pt idx="40">
                  <c:v>10.061</c:v>
                </c:pt>
                <c:pt idx="41">
                  <c:v>10.288</c:v>
                </c:pt>
                <c:pt idx="42">
                  <c:v>10.393000000000001</c:v>
                </c:pt>
                <c:pt idx="43">
                  <c:v>11.077999999999999</c:v>
                </c:pt>
                <c:pt idx="44">
                  <c:v>11.042999999999999</c:v>
                </c:pt>
                <c:pt idx="45">
                  <c:v>11.333</c:v>
                </c:pt>
                <c:pt idx="46">
                  <c:v>11.878</c:v>
                </c:pt>
                <c:pt idx="47">
                  <c:v>12.234</c:v>
                </c:pt>
                <c:pt idx="48">
                  <c:v>12.385999999999999</c:v>
                </c:pt>
                <c:pt idx="49">
                  <c:v>12</c:v>
                </c:pt>
                <c:pt idx="50">
                  <c:v>12.1</c:v>
                </c:pt>
                <c:pt idx="51">
                  <c:v>12.4</c:v>
                </c:pt>
              </c:numCache>
            </c:numRef>
          </c:val>
          <c:smooth val="0"/>
          <c:extLst>
            <c:ext xmlns:c16="http://schemas.microsoft.com/office/drawing/2014/chart" uri="{C3380CC4-5D6E-409C-BE32-E72D297353CC}">
              <c16:uniqueId val="{00000002-0CCB-47E6-8252-70832F06A7C3}"/>
            </c:ext>
          </c:extLst>
        </c:ser>
        <c:ser>
          <c:idx val="3"/>
          <c:order val="3"/>
          <c:tx>
            <c:strRef>
              <c:f>Sheet2!$A$7</c:f>
              <c:strCache>
                <c:ptCount val="1"/>
                <c:pt idx="0">
                  <c:v>資産課税</c:v>
                </c:pt>
              </c:strCache>
            </c:strRef>
          </c:tx>
          <c:marker>
            <c:symbol val="x"/>
            <c:size val="4"/>
          </c:marker>
          <c:cat>
            <c:strRef>
              <c:f>Sheet2!$B$3:$BA$3</c:f>
              <c:strCache>
                <c:ptCount val="52"/>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strCache>
            </c:strRef>
          </c:cat>
          <c:val>
            <c:numRef>
              <c:f>Sheet2!$B$7:$BA$7</c:f>
              <c:numCache>
                <c:formatCode>#,##0.0_ ;\-#,##0.0\ </c:formatCode>
                <c:ptCount val="52"/>
                <c:pt idx="0">
                  <c:v>1.4350000000000001</c:v>
                </c:pt>
                <c:pt idx="1">
                  <c:v>1.381</c:v>
                </c:pt>
                <c:pt idx="2">
                  <c:v>1.375</c:v>
                </c:pt>
                <c:pt idx="3">
                  <c:v>1.37</c:v>
                </c:pt>
                <c:pt idx="4">
                  <c:v>1.3839999999999999</c:v>
                </c:pt>
                <c:pt idx="5">
                  <c:v>1.454</c:v>
                </c:pt>
                <c:pt idx="6">
                  <c:v>1.6319999999999999</c:v>
                </c:pt>
                <c:pt idx="7">
                  <c:v>1.762</c:v>
                </c:pt>
                <c:pt idx="8">
                  <c:v>1.7989999999999999</c:v>
                </c:pt>
                <c:pt idx="9">
                  <c:v>1.784</c:v>
                </c:pt>
                <c:pt idx="10">
                  <c:v>1.851</c:v>
                </c:pt>
                <c:pt idx="11">
                  <c:v>1.847</c:v>
                </c:pt>
                <c:pt idx="12">
                  <c:v>1.927</c:v>
                </c:pt>
                <c:pt idx="13">
                  <c:v>2.0099999999999998</c:v>
                </c:pt>
                <c:pt idx="14">
                  <c:v>2.052</c:v>
                </c:pt>
                <c:pt idx="15">
                  <c:v>2.0270000000000001</c:v>
                </c:pt>
                <c:pt idx="16">
                  <c:v>2.194</c:v>
                </c:pt>
                <c:pt idx="17">
                  <c:v>2.3180000000000001</c:v>
                </c:pt>
                <c:pt idx="18">
                  <c:v>2.4700000000000002</c:v>
                </c:pt>
                <c:pt idx="19">
                  <c:v>2.4900000000000002</c:v>
                </c:pt>
                <c:pt idx="20">
                  <c:v>2.593</c:v>
                </c:pt>
                <c:pt idx="21">
                  <c:v>3.0059999999999998</c:v>
                </c:pt>
                <c:pt idx="22">
                  <c:v>3.2330000000000001</c:v>
                </c:pt>
                <c:pt idx="23">
                  <c:v>3.2440000000000002</c:v>
                </c:pt>
                <c:pt idx="24">
                  <c:v>2.9820000000000002</c:v>
                </c:pt>
                <c:pt idx="25">
                  <c:v>2.6819999999999999</c:v>
                </c:pt>
                <c:pt idx="26">
                  <c:v>2.734</c:v>
                </c:pt>
                <c:pt idx="27">
                  <c:v>2.9209999999999998</c:v>
                </c:pt>
                <c:pt idx="28">
                  <c:v>3.1120000000000001</c:v>
                </c:pt>
                <c:pt idx="29">
                  <c:v>3.097</c:v>
                </c:pt>
                <c:pt idx="30">
                  <c:v>3.2130000000000001</c:v>
                </c:pt>
                <c:pt idx="31">
                  <c:v>3.121</c:v>
                </c:pt>
                <c:pt idx="32">
                  <c:v>3.008</c:v>
                </c:pt>
                <c:pt idx="33">
                  <c:v>2.9140000000000001</c:v>
                </c:pt>
                <c:pt idx="34">
                  <c:v>2.919</c:v>
                </c:pt>
                <c:pt idx="35">
                  <c:v>2.798</c:v>
                </c:pt>
                <c:pt idx="36">
                  <c:v>2.8220000000000001</c:v>
                </c:pt>
                <c:pt idx="37">
                  <c:v>2.7789999999999999</c:v>
                </c:pt>
                <c:pt idx="38">
                  <c:v>2.6139999999999999</c:v>
                </c:pt>
                <c:pt idx="39">
                  <c:v>2.6059999999999999</c:v>
                </c:pt>
                <c:pt idx="40">
                  <c:v>2.637</c:v>
                </c:pt>
                <c:pt idx="41">
                  <c:v>2.5510000000000002</c:v>
                </c:pt>
                <c:pt idx="42">
                  <c:v>2.5609999999999999</c:v>
                </c:pt>
                <c:pt idx="43">
                  <c:v>2.6779999999999999</c:v>
                </c:pt>
                <c:pt idx="44">
                  <c:v>2.7320000000000002</c:v>
                </c:pt>
                <c:pt idx="45">
                  <c:v>2.68</c:v>
                </c:pt>
                <c:pt idx="46">
                  <c:v>2.7629999999999999</c:v>
                </c:pt>
                <c:pt idx="47">
                  <c:v>2.6789999999999998</c:v>
                </c:pt>
                <c:pt idx="48">
                  <c:v>2.6789999999999998</c:v>
                </c:pt>
                <c:pt idx="49">
                  <c:v>2.669</c:v>
                </c:pt>
                <c:pt idx="50">
                  <c:v>2.5</c:v>
                </c:pt>
                <c:pt idx="51">
                  <c:v>2.6</c:v>
                </c:pt>
              </c:numCache>
            </c:numRef>
          </c:val>
          <c:smooth val="0"/>
          <c:extLst>
            <c:ext xmlns:c16="http://schemas.microsoft.com/office/drawing/2014/chart" uri="{C3380CC4-5D6E-409C-BE32-E72D297353CC}">
              <c16:uniqueId val="{00000003-0CCB-47E6-8252-70832F06A7C3}"/>
            </c:ext>
          </c:extLst>
        </c:ser>
        <c:ser>
          <c:idx val="4"/>
          <c:order val="4"/>
          <c:tx>
            <c:strRef>
              <c:f>Sheet2!$A$8</c:f>
              <c:strCache>
                <c:ptCount val="1"/>
                <c:pt idx="0">
                  <c:v>消費課税</c:v>
                </c:pt>
              </c:strCache>
            </c:strRef>
          </c:tx>
          <c:marker>
            <c:symbol val="star"/>
            <c:size val="4"/>
          </c:marker>
          <c:cat>
            <c:strRef>
              <c:f>Sheet2!$B$3:$BA$3</c:f>
              <c:strCache>
                <c:ptCount val="52"/>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strCache>
            </c:strRef>
          </c:cat>
          <c:val>
            <c:numRef>
              <c:f>Sheet2!$B$8:$BA$8</c:f>
              <c:numCache>
                <c:formatCode>#,##0.0_ ;\-#,##0.0\ </c:formatCode>
                <c:ptCount val="52"/>
                <c:pt idx="0">
                  <c:v>4.6680000000000001</c:v>
                </c:pt>
                <c:pt idx="1">
                  <c:v>4.4550000000000001</c:v>
                </c:pt>
                <c:pt idx="2">
                  <c:v>4.4610000000000003</c:v>
                </c:pt>
                <c:pt idx="3">
                  <c:v>4.4749999999999996</c:v>
                </c:pt>
                <c:pt idx="4">
                  <c:v>4.3860000000000001</c:v>
                </c:pt>
                <c:pt idx="5">
                  <c:v>4.2850000000000001</c:v>
                </c:pt>
                <c:pt idx="6">
                  <c:v>4.1500000000000004</c:v>
                </c:pt>
                <c:pt idx="7">
                  <c:v>4.1909999999999998</c:v>
                </c:pt>
                <c:pt idx="8">
                  <c:v>3.9750000000000001</c:v>
                </c:pt>
                <c:pt idx="9">
                  <c:v>3.6059999999999999</c:v>
                </c:pt>
                <c:pt idx="10">
                  <c:v>3.5270000000000001</c:v>
                </c:pt>
                <c:pt idx="11">
                  <c:v>3.8439999999999999</c:v>
                </c:pt>
                <c:pt idx="12">
                  <c:v>3.81</c:v>
                </c:pt>
                <c:pt idx="13">
                  <c:v>4.0510000000000002</c:v>
                </c:pt>
                <c:pt idx="14">
                  <c:v>4.1660000000000004</c:v>
                </c:pt>
                <c:pt idx="15">
                  <c:v>4.0439999999999996</c:v>
                </c:pt>
                <c:pt idx="16">
                  <c:v>4.048</c:v>
                </c:pt>
                <c:pt idx="17">
                  <c:v>3.9969999999999999</c:v>
                </c:pt>
                <c:pt idx="18">
                  <c:v>3.996</c:v>
                </c:pt>
                <c:pt idx="19">
                  <c:v>3.9950000000000001</c:v>
                </c:pt>
                <c:pt idx="20">
                  <c:v>3.7440000000000002</c:v>
                </c:pt>
                <c:pt idx="21">
                  <c:v>3.694</c:v>
                </c:pt>
                <c:pt idx="22">
                  <c:v>3.6960000000000002</c:v>
                </c:pt>
                <c:pt idx="23">
                  <c:v>3.702</c:v>
                </c:pt>
                <c:pt idx="24">
                  <c:v>3.6160000000000001</c:v>
                </c:pt>
                <c:pt idx="25">
                  <c:v>3.9079999999999999</c:v>
                </c:pt>
                <c:pt idx="26">
                  <c:v>3.9350000000000001</c:v>
                </c:pt>
                <c:pt idx="27">
                  <c:v>3.9180000000000001</c:v>
                </c:pt>
                <c:pt idx="28">
                  <c:v>4.0529999999999999</c:v>
                </c:pt>
                <c:pt idx="29">
                  <c:v>4.17</c:v>
                </c:pt>
                <c:pt idx="30">
                  <c:v>4.1790000000000003</c:v>
                </c:pt>
                <c:pt idx="31">
                  <c:v>4.2359999999999998</c:v>
                </c:pt>
                <c:pt idx="32">
                  <c:v>4.6150000000000002</c:v>
                </c:pt>
                <c:pt idx="33">
                  <c:v>5.1909999999999998</c:v>
                </c:pt>
                <c:pt idx="34">
                  <c:v>5.3220000000000001</c:v>
                </c:pt>
                <c:pt idx="35">
                  <c:v>5.1340000000000003</c:v>
                </c:pt>
                <c:pt idx="36">
                  <c:v>5.1929999999999996</c:v>
                </c:pt>
                <c:pt idx="37">
                  <c:v>5.181</c:v>
                </c:pt>
                <c:pt idx="38">
                  <c:v>5.1390000000000002</c:v>
                </c:pt>
                <c:pt idx="39">
                  <c:v>5.2210000000000001</c:v>
                </c:pt>
                <c:pt idx="40">
                  <c:v>5.3</c:v>
                </c:pt>
                <c:pt idx="41">
                  <c:v>5.2350000000000003</c:v>
                </c:pt>
                <c:pt idx="42">
                  <c:v>5.1180000000000003</c:v>
                </c:pt>
                <c:pt idx="43">
                  <c:v>5.1189999999999998</c:v>
                </c:pt>
                <c:pt idx="44">
                  <c:v>5.14</c:v>
                </c:pt>
                <c:pt idx="45">
                  <c:v>5.1459999999999999</c:v>
                </c:pt>
                <c:pt idx="46">
                  <c:v>5.2649999999999997</c:v>
                </c:pt>
                <c:pt idx="47">
                  <c:v>5.2789999999999999</c:v>
                </c:pt>
                <c:pt idx="48">
                  <c:v>5.3289999999999997</c:v>
                </c:pt>
                <c:pt idx="49">
                  <c:v>6.1470000000000002</c:v>
                </c:pt>
                <c:pt idx="50">
                  <c:v>6.4</c:v>
                </c:pt>
                <c:pt idx="51">
                  <c:v>6.3</c:v>
                </c:pt>
              </c:numCache>
            </c:numRef>
          </c:val>
          <c:smooth val="0"/>
          <c:extLst>
            <c:ext xmlns:c16="http://schemas.microsoft.com/office/drawing/2014/chart" uri="{C3380CC4-5D6E-409C-BE32-E72D297353CC}">
              <c16:uniqueId val="{00000004-0CCB-47E6-8252-70832F06A7C3}"/>
            </c:ext>
          </c:extLst>
        </c:ser>
        <c:dLbls>
          <c:showLegendKey val="0"/>
          <c:showVal val="0"/>
          <c:showCatName val="0"/>
          <c:showSerName val="0"/>
          <c:showPercent val="0"/>
          <c:showBubbleSize val="0"/>
        </c:dLbls>
        <c:marker val="1"/>
        <c:smooth val="0"/>
        <c:axId val="214816640"/>
        <c:axId val="214818176"/>
      </c:lineChart>
      <c:catAx>
        <c:axId val="214816640"/>
        <c:scaling>
          <c:orientation val="minMax"/>
        </c:scaling>
        <c:delete val="0"/>
        <c:axPos val="b"/>
        <c:numFmt formatCode="General" sourceLinked="0"/>
        <c:majorTickMark val="out"/>
        <c:minorTickMark val="none"/>
        <c:tickLblPos val="nextTo"/>
        <c:txPr>
          <a:bodyPr rot="-3840000"/>
          <a:lstStyle/>
          <a:p>
            <a:pPr>
              <a:defRPr/>
            </a:pPr>
            <a:endParaRPr lang="ja-JP"/>
          </a:p>
        </c:txPr>
        <c:crossAx val="214818176"/>
        <c:crosses val="autoZero"/>
        <c:auto val="1"/>
        <c:lblAlgn val="ctr"/>
        <c:lblOffset val="100"/>
        <c:noMultiLvlLbl val="0"/>
      </c:catAx>
      <c:valAx>
        <c:axId val="214818176"/>
        <c:scaling>
          <c:orientation val="minMax"/>
        </c:scaling>
        <c:delete val="0"/>
        <c:axPos val="l"/>
        <c:majorGridlines/>
        <c:title>
          <c:tx>
            <c:rich>
              <a:bodyPr rot="0" vert="wordArtVertRtl"/>
              <a:lstStyle/>
              <a:p>
                <a:pPr>
                  <a:defRPr/>
                </a:pPr>
                <a:r>
                  <a:rPr lang="en-US"/>
                  <a:t>(%)</a:t>
                </a:r>
              </a:p>
            </c:rich>
          </c:tx>
          <c:overlay val="0"/>
        </c:title>
        <c:numFmt formatCode="0\ " sourceLinked="0"/>
        <c:majorTickMark val="out"/>
        <c:minorTickMark val="none"/>
        <c:tickLblPos val="nextTo"/>
        <c:crossAx val="214816640"/>
        <c:crosses val="autoZero"/>
        <c:crossBetween val="between"/>
      </c:valAx>
    </c:plotArea>
    <c:legend>
      <c:legendPos val="r"/>
      <c:overlay val="0"/>
    </c:legend>
    <c:plotVisOnly val="1"/>
    <c:dispBlanksAs val="gap"/>
    <c:showDLblsOverMax val="0"/>
  </c:chart>
  <c:txPr>
    <a:bodyPr/>
    <a:lstStyle/>
    <a:p>
      <a:pPr>
        <a:defRPr sz="1200">
          <a:latin typeface="+mj-ea"/>
          <a:ea typeface="+mj-ea"/>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Sheet2!$C$7</c:f>
              <c:strCache>
                <c:ptCount val="1"/>
                <c:pt idx="0">
                  <c:v>2016年</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Sheet2!$B$8:$B$24</c:f>
              <c:strCache>
                <c:ptCount val="17"/>
                <c:pt idx="0">
                  <c:v>50万円未満</c:v>
                </c:pt>
                <c:pt idx="1">
                  <c:v>50～100 </c:v>
                </c:pt>
                <c:pt idx="2">
                  <c:v>100～ 150 </c:v>
                </c:pt>
                <c:pt idx="3">
                  <c:v>150～ 200 </c:v>
                </c:pt>
                <c:pt idx="4">
                  <c:v>200～ 250 </c:v>
                </c:pt>
                <c:pt idx="5">
                  <c:v>250～ 300 </c:v>
                </c:pt>
                <c:pt idx="6">
                  <c:v>300～ 350 </c:v>
                </c:pt>
                <c:pt idx="7">
                  <c:v>350～ 400 </c:v>
                </c:pt>
                <c:pt idx="8">
                  <c:v>400～ 450 </c:v>
                </c:pt>
                <c:pt idx="9">
                  <c:v>450～ 500 </c:v>
                </c:pt>
                <c:pt idx="10">
                  <c:v>500～ 550 </c:v>
                </c:pt>
                <c:pt idx="11">
                  <c:v>550～ 600 </c:v>
                </c:pt>
                <c:pt idx="12">
                  <c:v>600～ 650 </c:v>
                </c:pt>
                <c:pt idx="13">
                  <c:v>650～ 700 </c:v>
                </c:pt>
                <c:pt idx="14">
                  <c:v>700～ 750 </c:v>
                </c:pt>
                <c:pt idx="15">
                  <c:v>750～ 800 </c:v>
                </c:pt>
                <c:pt idx="16">
                  <c:v>800万円以上 </c:v>
                </c:pt>
              </c:strCache>
            </c:strRef>
          </c:cat>
          <c:val>
            <c:numRef>
              <c:f>Sheet2!$C$8:$C$24</c:f>
              <c:numCache>
                <c:formatCode>General</c:formatCode>
                <c:ptCount val="17"/>
                <c:pt idx="1">
                  <c:v>17.3</c:v>
                </c:pt>
                <c:pt idx="2">
                  <c:v>16.600000000000001</c:v>
                </c:pt>
                <c:pt idx="3">
                  <c:v>15</c:v>
                </c:pt>
                <c:pt idx="4">
                  <c:v>13.9</c:v>
                </c:pt>
                <c:pt idx="5">
                  <c:v>13.7</c:v>
                </c:pt>
                <c:pt idx="6">
                  <c:v>13.6</c:v>
                </c:pt>
                <c:pt idx="7">
                  <c:v>13.4</c:v>
                </c:pt>
                <c:pt idx="8">
                  <c:v>13.3</c:v>
                </c:pt>
                <c:pt idx="9">
                  <c:v>13.5</c:v>
                </c:pt>
                <c:pt idx="10">
                  <c:v>13.2</c:v>
                </c:pt>
                <c:pt idx="11">
                  <c:v>12.5</c:v>
                </c:pt>
                <c:pt idx="12">
                  <c:v>12.8</c:v>
                </c:pt>
                <c:pt idx="13">
                  <c:v>13</c:v>
                </c:pt>
                <c:pt idx="14">
                  <c:v>13.3</c:v>
                </c:pt>
                <c:pt idx="15">
                  <c:v>11.5</c:v>
                </c:pt>
                <c:pt idx="16">
                  <c:v>9.6999999999999993</c:v>
                </c:pt>
              </c:numCache>
            </c:numRef>
          </c:val>
          <c:smooth val="0"/>
          <c:extLst>
            <c:ext xmlns:c16="http://schemas.microsoft.com/office/drawing/2014/chart" uri="{C3380CC4-5D6E-409C-BE32-E72D297353CC}">
              <c16:uniqueId val="{00000000-4119-4F7C-8F46-553EF91737FE}"/>
            </c:ext>
          </c:extLst>
        </c:ser>
        <c:ser>
          <c:idx val="1"/>
          <c:order val="1"/>
          <c:tx>
            <c:strRef>
              <c:f>Sheet2!$D$7</c:f>
              <c:strCache>
                <c:ptCount val="1"/>
                <c:pt idx="0">
                  <c:v>2013年</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Sheet2!$B$8:$B$24</c:f>
              <c:strCache>
                <c:ptCount val="17"/>
                <c:pt idx="0">
                  <c:v>50万円未満</c:v>
                </c:pt>
                <c:pt idx="1">
                  <c:v>50～100 </c:v>
                </c:pt>
                <c:pt idx="2">
                  <c:v>100～ 150 </c:v>
                </c:pt>
                <c:pt idx="3">
                  <c:v>150～ 200 </c:v>
                </c:pt>
                <c:pt idx="4">
                  <c:v>200～ 250 </c:v>
                </c:pt>
                <c:pt idx="5">
                  <c:v>250～ 300 </c:v>
                </c:pt>
                <c:pt idx="6">
                  <c:v>300～ 350 </c:v>
                </c:pt>
                <c:pt idx="7">
                  <c:v>350～ 400 </c:v>
                </c:pt>
                <c:pt idx="8">
                  <c:v>400～ 450 </c:v>
                </c:pt>
                <c:pt idx="9">
                  <c:v>450～ 500 </c:v>
                </c:pt>
                <c:pt idx="10">
                  <c:v>500～ 550 </c:v>
                </c:pt>
                <c:pt idx="11">
                  <c:v>550～ 600 </c:v>
                </c:pt>
                <c:pt idx="12">
                  <c:v>600～ 650 </c:v>
                </c:pt>
                <c:pt idx="13">
                  <c:v>650～ 700 </c:v>
                </c:pt>
                <c:pt idx="14">
                  <c:v>700～ 750 </c:v>
                </c:pt>
                <c:pt idx="15">
                  <c:v>750～ 800 </c:v>
                </c:pt>
                <c:pt idx="16">
                  <c:v>800万円以上 </c:v>
                </c:pt>
              </c:strCache>
            </c:strRef>
          </c:cat>
          <c:val>
            <c:numRef>
              <c:f>Sheet2!$D$8:$D$24</c:f>
              <c:numCache>
                <c:formatCode>0.0</c:formatCode>
                <c:ptCount val="17"/>
                <c:pt idx="1">
                  <c:v>19</c:v>
                </c:pt>
                <c:pt idx="2">
                  <c:v>14.6</c:v>
                </c:pt>
                <c:pt idx="3">
                  <c:v>13.9</c:v>
                </c:pt>
                <c:pt idx="4">
                  <c:v>13</c:v>
                </c:pt>
                <c:pt idx="5">
                  <c:v>12.8</c:v>
                </c:pt>
                <c:pt idx="6">
                  <c:v>13.1</c:v>
                </c:pt>
                <c:pt idx="7">
                  <c:v>13</c:v>
                </c:pt>
                <c:pt idx="8">
                  <c:v>12.9</c:v>
                </c:pt>
                <c:pt idx="9">
                  <c:v>12</c:v>
                </c:pt>
                <c:pt idx="10">
                  <c:v>12.1</c:v>
                </c:pt>
                <c:pt idx="11">
                  <c:v>11.7</c:v>
                </c:pt>
                <c:pt idx="12">
                  <c:v>12.4</c:v>
                </c:pt>
                <c:pt idx="13">
                  <c:v>11.9</c:v>
                </c:pt>
                <c:pt idx="14">
                  <c:v>11.4</c:v>
                </c:pt>
                <c:pt idx="15">
                  <c:v>10.8</c:v>
                </c:pt>
                <c:pt idx="16">
                  <c:v>8.3000000000000007</c:v>
                </c:pt>
              </c:numCache>
            </c:numRef>
          </c:val>
          <c:smooth val="0"/>
          <c:extLst>
            <c:ext xmlns:c16="http://schemas.microsoft.com/office/drawing/2014/chart" uri="{C3380CC4-5D6E-409C-BE32-E72D297353CC}">
              <c16:uniqueId val="{00000001-4119-4F7C-8F46-553EF91737FE}"/>
            </c:ext>
          </c:extLst>
        </c:ser>
        <c:ser>
          <c:idx val="2"/>
          <c:order val="2"/>
          <c:tx>
            <c:strRef>
              <c:f>Sheet2!$E$7</c:f>
              <c:strCache>
                <c:ptCount val="1"/>
                <c:pt idx="0">
                  <c:v>2010年</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Sheet2!$B$8:$B$24</c:f>
              <c:strCache>
                <c:ptCount val="17"/>
                <c:pt idx="0">
                  <c:v>50万円未満</c:v>
                </c:pt>
                <c:pt idx="1">
                  <c:v>50～100 </c:v>
                </c:pt>
                <c:pt idx="2">
                  <c:v>100～ 150 </c:v>
                </c:pt>
                <c:pt idx="3">
                  <c:v>150～ 200 </c:v>
                </c:pt>
                <c:pt idx="4">
                  <c:v>200～ 250 </c:v>
                </c:pt>
                <c:pt idx="5">
                  <c:v>250～ 300 </c:v>
                </c:pt>
                <c:pt idx="6">
                  <c:v>300～ 350 </c:v>
                </c:pt>
                <c:pt idx="7">
                  <c:v>350～ 400 </c:v>
                </c:pt>
                <c:pt idx="8">
                  <c:v>400～ 450 </c:v>
                </c:pt>
                <c:pt idx="9">
                  <c:v>450～ 500 </c:v>
                </c:pt>
                <c:pt idx="10">
                  <c:v>500～ 550 </c:v>
                </c:pt>
                <c:pt idx="11">
                  <c:v>550～ 600 </c:v>
                </c:pt>
                <c:pt idx="12">
                  <c:v>600～ 650 </c:v>
                </c:pt>
                <c:pt idx="13">
                  <c:v>650～ 700 </c:v>
                </c:pt>
                <c:pt idx="14">
                  <c:v>700～ 750 </c:v>
                </c:pt>
                <c:pt idx="15">
                  <c:v>750～ 800 </c:v>
                </c:pt>
                <c:pt idx="16">
                  <c:v>800万円以上 </c:v>
                </c:pt>
              </c:strCache>
            </c:strRef>
          </c:cat>
          <c:val>
            <c:numRef>
              <c:f>Sheet2!$E$8:$E$24</c:f>
              <c:numCache>
                <c:formatCode>General</c:formatCode>
                <c:ptCount val="17"/>
                <c:pt idx="1">
                  <c:v>15.4</c:v>
                </c:pt>
                <c:pt idx="2">
                  <c:v>13.6</c:v>
                </c:pt>
                <c:pt idx="3">
                  <c:v>12.8</c:v>
                </c:pt>
                <c:pt idx="4">
                  <c:v>12.2</c:v>
                </c:pt>
                <c:pt idx="5">
                  <c:v>12.2</c:v>
                </c:pt>
                <c:pt idx="6">
                  <c:v>12.1</c:v>
                </c:pt>
                <c:pt idx="7">
                  <c:v>11.4</c:v>
                </c:pt>
                <c:pt idx="8">
                  <c:v>11.8</c:v>
                </c:pt>
                <c:pt idx="9">
                  <c:v>11.7</c:v>
                </c:pt>
                <c:pt idx="10">
                  <c:v>11</c:v>
                </c:pt>
                <c:pt idx="11">
                  <c:v>11.3</c:v>
                </c:pt>
                <c:pt idx="12">
                  <c:v>11</c:v>
                </c:pt>
                <c:pt idx="13">
                  <c:v>10.9</c:v>
                </c:pt>
                <c:pt idx="14">
                  <c:v>10</c:v>
                </c:pt>
                <c:pt idx="15">
                  <c:v>10</c:v>
                </c:pt>
                <c:pt idx="16">
                  <c:v>7.6</c:v>
                </c:pt>
              </c:numCache>
            </c:numRef>
          </c:val>
          <c:smooth val="0"/>
          <c:extLst>
            <c:ext xmlns:c16="http://schemas.microsoft.com/office/drawing/2014/chart" uri="{C3380CC4-5D6E-409C-BE32-E72D297353CC}">
              <c16:uniqueId val="{00000002-4119-4F7C-8F46-553EF91737FE}"/>
            </c:ext>
          </c:extLst>
        </c:ser>
        <c:ser>
          <c:idx val="3"/>
          <c:order val="3"/>
          <c:tx>
            <c:strRef>
              <c:f>Sheet2!$F$7</c:f>
              <c:strCache>
                <c:ptCount val="1"/>
                <c:pt idx="0">
                  <c:v>2001年</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Sheet2!$B$8:$B$24</c:f>
              <c:strCache>
                <c:ptCount val="17"/>
                <c:pt idx="0">
                  <c:v>50万円未満</c:v>
                </c:pt>
                <c:pt idx="1">
                  <c:v>50～100 </c:v>
                </c:pt>
                <c:pt idx="2">
                  <c:v>100～ 150 </c:v>
                </c:pt>
                <c:pt idx="3">
                  <c:v>150～ 200 </c:v>
                </c:pt>
                <c:pt idx="4">
                  <c:v>200～ 250 </c:v>
                </c:pt>
                <c:pt idx="5">
                  <c:v>250～ 300 </c:v>
                </c:pt>
                <c:pt idx="6">
                  <c:v>300～ 350 </c:v>
                </c:pt>
                <c:pt idx="7">
                  <c:v>350～ 400 </c:v>
                </c:pt>
                <c:pt idx="8">
                  <c:v>400～ 450 </c:v>
                </c:pt>
                <c:pt idx="9">
                  <c:v>450～ 500 </c:v>
                </c:pt>
                <c:pt idx="10">
                  <c:v>500～ 550 </c:v>
                </c:pt>
                <c:pt idx="11">
                  <c:v>550～ 600 </c:v>
                </c:pt>
                <c:pt idx="12">
                  <c:v>600～ 650 </c:v>
                </c:pt>
                <c:pt idx="13">
                  <c:v>650～ 700 </c:v>
                </c:pt>
                <c:pt idx="14">
                  <c:v>700～ 750 </c:v>
                </c:pt>
                <c:pt idx="15">
                  <c:v>750～ 800 </c:v>
                </c:pt>
                <c:pt idx="16">
                  <c:v>800万円以上 </c:v>
                </c:pt>
              </c:strCache>
            </c:strRef>
          </c:cat>
          <c:val>
            <c:numRef>
              <c:f>Sheet2!$F$8:$F$24</c:f>
              <c:numCache>
                <c:formatCode>General</c:formatCode>
                <c:ptCount val="17"/>
                <c:pt idx="1">
                  <c:v>15.8</c:v>
                </c:pt>
                <c:pt idx="2">
                  <c:v>12.6</c:v>
                </c:pt>
                <c:pt idx="3">
                  <c:v>11.4</c:v>
                </c:pt>
                <c:pt idx="4">
                  <c:v>10.199999999999999</c:v>
                </c:pt>
                <c:pt idx="5">
                  <c:v>10</c:v>
                </c:pt>
                <c:pt idx="6">
                  <c:v>9.8000000000000007</c:v>
                </c:pt>
                <c:pt idx="7">
                  <c:v>9.8000000000000007</c:v>
                </c:pt>
                <c:pt idx="8">
                  <c:v>9.3000000000000007</c:v>
                </c:pt>
                <c:pt idx="9">
                  <c:v>9.4</c:v>
                </c:pt>
                <c:pt idx="10">
                  <c:v>8.8000000000000007</c:v>
                </c:pt>
                <c:pt idx="11">
                  <c:v>9.1</c:v>
                </c:pt>
                <c:pt idx="12">
                  <c:v>9</c:v>
                </c:pt>
                <c:pt idx="13">
                  <c:v>8.5</c:v>
                </c:pt>
                <c:pt idx="14">
                  <c:v>8</c:v>
                </c:pt>
                <c:pt idx="15">
                  <c:v>8.5</c:v>
                </c:pt>
                <c:pt idx="16">
                  <c:v>5.9</c:v>
                </c:pt>
              </c:numCache>
            </c:numRef>
          </c:val>
          <c:smooth val="0"/>
          <c:extLst>
            <c:ext xmlns:c16="http://schemas.microsoft.com/office/drawing/2014/chart" uri="{C3380CC4-5D6E-409C-BE32-E72D297353CC}">
              <c16:uniqueId val="{00000003-4119-4F7C-8F46-553EF91737FE}"/>
            </c:ext>
          </c:extLst>
        </c:ser>
        <c:dLbls>
          <c:showLegendKey val="0"/>
          <c:showVal val="0"/>
          <c:showCatName val="0"/>
          <c:showSerName val="0"/>
          <c:showPercent val="0"/>
          <c:showBubbleSize val="0"/>
        </c:dLbls>
        <c:marker val="1"/>
        <c:smooth val="0"/>
        <c:axId val="895111375"/>
        <c:axId val="889201951"/>
      </c:lineChart>
      <c:catAx>
        <c:axId val="89511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89201951"/>
        <c:crosses val="autoZero"/>
        <c:auto val="1"/>
        <c:lblAlgn val="ctr"/>
        <c:lblOffset val="100"/>
        <c:noMultiLvlLbl val="0"/>
      </c:catAx>
      <c:valAx>
        <c:axId val="88920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95111375"/>
        <c:crosses val="autoZero"/>
        <c:crossBetween val="between"/>
      </c:valAx>
      <c:spPr>
        <a:noFill/>
        <a:ln>
          <a:noFill/>
        </a:ln>
        <a:effectLst/>
      </c:spPr>
    </c:plotArea>
    <c:legend>
      <c:legendPos val="t"/>
      <c:layout>
        <c:manualLayout>
          <c:xMode val="edge"/>
          <c:yMode val="edge"/>
          <c:x val="0.31517279090113737"/>
          <c:y val="0.15546353901398349"/>
          <c:w val="0.44681479051229711"/>
          <c:h val="5.22549738499370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6432E-A407-433A-AD65-04B092DDF7C8}" type="datetimeFigureOut">
              <a:rPr kumimoji="1" lang="ja-JP" altLang="en-US" smtClean="0"/>
              <a:t>2021/7/29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F379D-58F9-4E19-B498-19157B797B1C}" type="slidenum">
              <a:rPr kumimoji="1" lang="ja-JP" altLang="en-US" smtClean="0"/>
              <a:t>‹#›</a:t>
            </a:fld>
            <a:endParaRPr kumimoji="1" lang="ja-JP" altLang="en-US"/>
          </a:p>
        </p:txBody>
      </p:sp>
    </p:spTree>
    <p:extLst>
      <p:ext uri="{BB962C8B-B14F-4D97-AF65-F5344CB8AC3E}">
        <p14:creationId xmlns:p14="http://schemas.microsoft.com/office/powerpoint/2010/main" val="1987321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EBE4A14-726B-4B3F-8502-2E09D86D550D}" type="slidenum">
              <a:rPr kumimoji="1" lang="ja-JP" altLang="en-US" smtClean="0"/>
              <a:t>15</a:t>
            </a:fld>
            <a:endParaRPr kumimoji="1" lang="ja-JP" altLang="en-US"/>
          </a:p>
        </p:txBody>
      </p:sp>
    </p:spTree>
    <p:extLst>
      <p:ext uri="{BB962C8B-B14F-4D97-AF65-F5344CB8AC3E}">
        <p14:creationId xmlns:p14="http://schemas.microsoft.com/office/powerpoint/2010/main" val="416932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74DA248-D76B-44B5-80F8-733E04E72221}" type="datetime1">
              <a:rPr kumimoji="1" lang="ja-JP" altLang="en-US" smtClean="0"/>
              <a:t>2021/7/29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25000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3CA3BBA-433B-4B87-B14F-2638C5635979}" type="datetime1">
              <a:rPr kumimoji="1" lang="ja-JP" altLang="en-US" smtClean="0"/>
              <a:t>2021/7/29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326518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3A06C5-B9E1-4A70-B62D-1862BFF3BAF9}" type="datetime1">
              <a:rPr kumimoji="1" lang="ja-JP" altLang="en-US" smtClean="0"/>
              <a:t>2021/7/29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4856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2663C0-118C-45CB-A3F4-FCA8DF6CC2EC}" type="datetime1">
              <a:rPr kumimoji="1" lang="ja-JP" altLang="en-US" smtClean="0"/>
              <a:t>2021/7/29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56035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92D3E38-3874-4A78-AFDF-68C6EB94BF86}" type="datetime1">
              <a:rPr kumimoji="1" lang="ja-JP" altLang="en-US" smtClean="0"/>
              <a:t>2021/7/29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93423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33F95A9-D653-462A-8E37-D9FB144DB18A}" type="datetime1">
              <a:rPr kumimoji="1" lang="ja-JP" altLang="en-US" smtClean="0"/>
              <a:t>2021/7/29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55908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D80C954-AD29-45DB-98AF-B0BE08E6E201}" type="datetime1">
              <a:rPr kumimoji="1" lang="ja-JP" altLang="en-US" smtClean="0"/>
              <a:t>2021/7/29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215046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17806C3-9763-4AE6-92B2-9980E8D4CAC0}" type="datetime1">
              <a:rPr kumimoji="1" lang="ja-JP" altLang="en-US" smtClean="0"/>
              <a:t>2021/7/29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143182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C98F76-3C1A-4DDA-8AF5-BE7EF5D8E401}" type="datetime1">
              <a:rPr kumimoji="1" lang="ja-JP" altLang="en-US" smtClean="0"/>
              <a:t>2021/7/29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212515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5ADCF6C-73A4-466A-A048-87B218D57198}" type="datetime1">
              <a:rPr kumimoji="1" lang="ja-JP" altLang="en-US" smtClean="0"/>
              <a:t>2021/7/29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323668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6E2DDA-E422-4E99-8C7F-337BE7C5F822}" type="datetime1">
              <a:rPr kumimoji="1" lang="ja-JP" altLang="en-US" smtClean="0"/>
              <a:t>2021/7/29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282057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F284F-3D9E-409A-8368-A37E9CA5CD5D}" type="datetime1">
              <a:rPr kumimoji="1" lang="ja-JP" altLang="en-US" smtClean="0"/>
              <a:t>2021/7/29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CA7E-141C-4369-A796-73C622250649}" type="slidenum">
              <a:rPr kumimoji="1" lang="ja-JP" altLang="en-US" smtClean="0"/>
              <a:t>‹#›</a:t>
            </a:fld>
            <a:endParaRPr kumimoji="1" lang="ja-JP" altLang="en-US"/>
          </a:p>
        </p:txBody>
      </p:sp>
    </p:spTree>
    <p:extLst>
      <p:ext uri="{BB962C8B-B14F-4D97-AF65-F5344CB8AC3E}">
        <p14:creationId xmlns:p14="http://schemas.microsoft.com/office/powerpoint/2010/main" val="3729827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inkonstat.net/" TargetMode="External"/><Relationship Id="rId2" Type="http://schemas.openxmlformats.org/officeDocument/2006/relationships/hyperlink" Target="https://doi.org/10.1101/2021.04.21.2125583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orldometers.info/coronavirus/#countr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03648" y="4221088"/>
            <a:ext cx="6400800" cy="2135262"/>
          </a:xfrm>
        </p:spPr>
        <p:txBody>
          <a:bodyPr>
            <a:normAutofit/>
          </a:bodyPr>
          <a:lstStyle/>
          <a:p>
            <a:r>
              <a:rPr kumimoji="1" lang="ja-JP" altLang="en-US" dirty="0">
                <a:solidFill>
                  <a:schemeClr val="tx1"/>
                </a:solidFill>
              </a:rPr>
              <a:t>大沢真理</a:t>
            </a:r>
            <a:endParaRPr kumimoji="1" lang="en-US" altLang="ja-JP" dirty="0">
              <a:solidFill>
                <a:schemeClr val="tx1"/>
              </a:solidFill>
            </a:endParaRPr>
          </a:p>
          <a:p>
            <a:r>
              <a:rPr lang="ja-JP" altLang="en-US" sz="3000" dirty="0">
                <a:solidFill>
                  <a:schemeClr val="tx1"/>
                </a:solidFill>
              </a:rPr>
              <a:t>東京大学名誉教授</a:t>
            </a:r>
            <a:endParaRPr lang="en-US" altLang="ja-JP" sz="3000" dirty="0">
              <a:solidFill>
                <a:schemeClr val="tx1"/>
              </a:solidFill>
            </a:endParaRPr>
          </a:p>
          <a:p>
            <a:r>
              <a:rPr lang="ja-JP" altLang="en-US" sz="3000" dirty="0">
                <a:solidFill>
                  <a:schemeClr val="tx1"/>
                </a:solidFill>
              </a:rPr>
              <a:t>経済学博士</a:t>
            </a:r>
            <a:endParaRPr lang="en-US" altLang="ja-JP" sz="3000" dirty="0">
              <a:solidFill>
                <a:schemeClr val="tx1"/>
              </a:solidFill>
            </a:endParaRPr>
          </a:p>
          <a:p>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fld id="{6C25CA7E-141C-4369-A796-73C622250649}" type="slidenum">
              <a:rPr kumimoji="1" lang="ja-JP" altLang="en-US" smtClean="0"/>
              <a:t>1</a:t>
            </a:fld>
            <a:endParaRPr kumimoji="1" lang="ja-JP" altLang="en-US"/>
          </a:p>
        </p:txBody>
      </p:sp>
      <p:sp>
        <p:nvSpPr>
          <p:cNvPr id="6" name="タイトル 5">
            <a:extLst>
              <a:ext uri="{FF2B5EF4-FFF2-40B4-BE49-F238E27FC236}">
                <a16:creationId xmlns:a16="http://schemas.microsoft.com/office/drawing/2014/main" id="{08103FB7-A373-4483-A17F-057EE3D93982}"/>
              </a:ext>
            </a:extLst>
          </p:cNvPr>
          <p:cNvSpPr>
            <a:spLocks noGrp="1"/>
          </p:cNvSpPr>
          <p:nvPr>
            <p:ph type="ctrTitle"/>
          </p:nvPr>
        </p:nvSpPr>
        <p:spPr>
          <a:xfrm>
            <a:off x="-108520" y="1813816"/>
            <a:ext cx="9217024" cy="1470025"/>
          </a:xfrm>
        </p:spPr>
        <p:txBody>
          <a:bodyPr>
            <a:normAutofit fontScale="90000"/>
          </a:bodyPr>
          <a:lstStyle/>
          <a:p>
            <a:r>
              <a:rPr lang="en-US" altLang="ja-JP" sz="3100" dirty="0">
                <a:latin typeface="+mj-ea"/>
              </a:rPr>
              <a:t>2021</a:t>
            </a:r>
            <a:r>
              <a:rPr lang="ja-JP" altLang="en-US" sz="3100" dirty="0">
                <a:latin typeface="+mj-ea"/>
              </a:rPr>
              <a:t>年７月</a:t>
            </a:r>
            <a:r>
              <a:rPr lang="en-US" altLang="ja-JP" sz="3100" dirty="0">
                <a:latin typeface="+mj-ea"/>
              </a:rPr>
              <a:t>31</a:t>
            </a:r>
            <a:r>
              <a:rPr lang="ja-JP" altLang="en-US" sz="3100" dirty="0">
                <a:latin typeface="+mj-ea"/>
              </a:rPr>
              <a:t>日</a:t>
            </a:r>
            <a:br>
              <a:rPr lang="en-US" altLang="ja-JP" sz="3100" dirty="0">
                <a:latin typeface="+mj-ea"/>
              </a:rPr>
            </a:br>
            <a:r>
              <a:rPr lang="ja-JP" altLang="en-US" sz="2700" dirty="0">
                <a:latin typeface="+mj-ea"/>
              </a:rPr>
              <a:t>安全保障関連法に反対する学者の会 </a:t>
            </a:r>
            <a:r>
              <a:rPr lang="en-US" altLang="ja-JP" sz="2700" dirty="0">
                <a:latin typeface="+mj-ea"/>
              </a:rPr>
              <a:t>× Choose Life Project </a:t>
            </a:r>
            <a:br>
              <a:rPr lang="ja-JP" altLang="en-US" sz="2700" dirty="0">
                <a:latin typeface="+mj-ea"/>
              </a:rPr>
            </a:br>
            <a:r>
              <a:rPr lang="ja-JP" altLang="en-US" sz="3600" dirty="0">
                <a:latin typeface="+mj-ea"/>
              </a:rPr>
              <a:t>ハルマゲドン日本</a:t>
            </a:r>
            <a:r>
              <a:rPr lang="en-US" altLang="ja-JP" sz="3600" dirty="0">
                <a:latin typeface="+mj-ea"/>
              </a:rPr>
              <a:t>?!</a:t>
            </a:r>
            <a:r>
              <a:rPr lang="ja-JP" altLang="en-US" sz="3600" dirty="0">
                <a:latin typeface="+mj-ea"/>
              </a:rPr>
              <a:t>のオリンピック</a:t>
            </a:r>
            <a:br>
              <a:rPr lang="en-US" altLang="ja-JP" sz="3100" dirty="0">
                <a:latin typeface="+mj-ea"/>
              </a:rPr>
            </a:br>
            <a:br>
              <a:rPr lang="en-US" altLang="ja-JP" sz="3100" dirty="0">
                <a:latin typeface="+mj-ea"/>
              </a:rPr>
            </a:br>
            <a:r>
              <a:rPr lang="ja-JP" altLang="en-US" sz="49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いのちと暮らしの危機</a:t>
            </a:r>
            <a:br>
              <a:rPr lang="en-US" altLang="ja-JP" sz="3600" dirty="0"/>
            </a:br>
            <a:endParaRPr lang="ja-JP" altLang="en-US" sz="3600" dirty="0"/>
          </a:p>
        </p:txBody>
      </p:sp>
    </p:spTree>
    <p:extLst>
      <p:ext uri="{BB962C8B-B14F-4D97-AF65-F5344CB8AC3E}">
        <p14:creationId xmlns:p14="http://schemas.microsoft.com/office/powerpoint/2010/main" val="251334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1253" y="946467"/>
            <a:ext cx="8901494" cy="1066482"/>
          </a:xfrm>
        </p:spPr>
        <p:txBody>
          <a:bodyPr>
            <a:normAutofit fontScale="90000"/>
          </a:bodyPr>
          <a:lstStyle/>
          <a:p>
            <a:pPr algn="l"/>
            <a:r>
              <a:rPr lang="ja-JP" altLang="en-US" sz="2800" dirty="0"/>
              <a:t>　　　　　図５　種類別の税収（対ＧＤＰ比）</a:t>
            </a:r>
            <a:r>
              <a:rPr lang="ja-JP" altLang="en-US" sz="2200" dirty="0"/>
              <a:t>出所：</a:t>
            </a:r>
            <a:r>
              <a:rPr lang="en-US" altLang="ja-JP" sz="2200" dirty="0" err="1"/>
              <a:t>OECD.Stat</a:t>
            </a:r>
            <a:r>
              <a:rPr lang="ja-JP" altLang="en-US" sz="2200" dirty="0"/>
              <a:t>より作成</a:t>
            </a:r>
            <a:br>
              <a:rPr lang="en-US" altLang="ja-JP" sz="2800" dirty="0"/>
            </a:br>
            <a:r>
              <a:rPr lang="en-US" altLang="ja-JP" sz="2800" dirty="0"/>
              <a:t>5-1</a:t>
            </a:r>
            <a:r>
              <a:rPr lang="ja-JP" altLang="en-US" sz="2800" dirty="0"/>
              <a:t>　個人所得課税　　　　　　　　　　　　　</a:t>
            </a:r>
            <a:r>
              <a:rPr lang="en-US" altLang="ja-JP" sz="2800" dirty="0"/>
              <a:t>5-2 </a:t>
            </a:r>
            <a:r>
              <a:rPr lang="ja-JP" altLang="en-US" sz="2800" dirty="0"/>
              <a:t>法人所得課税</a:t>
            </a:r>
            <a:br>
              <a:rPr lang="en-US" altLang="ja-JP" sz="2800" dirty="0"/>
            </a:br>
            <a:r>
              <a:rPr lang="ja-JP" altLang="en-US" sz="2800" dirty="0"/>
              <a:t>　</a:t>
            </a:r>
            <a:r>
              <a:rPr lang="ja-JP" altLang="en-US" sz="2700" dirty="0">
                <a:solidFill>
                  <a:srgbClr val="FF0000"/>
                </a:solidFill>
              </a:rPr>
              <a:t>累進性をもつ税収が低下し　　　　　　　　近年の日本では重くない</a:t>
            </a:r>
            <a:br>
              <a:rPr lang="en-US" altLang="ja-JP" sz="2700" dirty="0">
                <a:solidFill>
                  <a:srgbClr val="FF0000"/>
                </a:solidFill>
              </a:rPr>
            </a:br>
            <a:r>
              <a:rPr lang="ja-JP" altLang="en-US" sz="2700" dirty="0">
                <a:solidFill>
                  <a:srgbClr val="FF0000"/>
                </a:solidFill>
              </a:rPr>
              <a:t>　主要国で最低レベルに　　　　　　　　　　　（</a:t>
            </a:r>
            <a:r>
              <a:rPr lang="en-US" altLang="ja-JP" sz="2700" dirty="0">
                <a:solidFill>
                  <a:srgbClr val="FF0000"/>
                </a:solidFill>
              </a:rPr>
              <a:t>1980</a:t>
            </a:r>
            <a:r>
              <a:rPr lang="ja-JP" altLang="en-US" sz="2700" dirty="0">
                <a:solidFill>
                  <a:srgbClr val="FF0000"/>
                </a:solidFill>
              </a:rPr>
              <a:t>年代後半には社会　　　　　　　　　　　　　　　　　　　　</a:t>
            </a:r>
            <a:br>
              <a:rPr lang="en-US" altLang="ja-JP" sz="2700" dirty="0">
                <a:solidFill>
                  <a:srgbClr val="FF0000"/>
                </a:solidFill>
              </a:rPr>
            </a:br>
            <a:r>
              <a:rPr lang="ja-JP" altLang="en-US" sz="2700" dirty="0">
                <a:solidFill>
                  <a:srgbClr val="FF0000"/>
                </a:solidFill>
              </a:rPr>
              <a:t>　</a:t>
            </a:r>
            <a:r>
              <a:rPr lang="en-US" altLang="ja-JP" sz="2700" dirty="0">
                <a:solidFill>
                  <a:srgbClr val="FF0000"/>
                </a:solidFill>
              </a:rPr>
              <a:t>1980</a:t>
            </a:r>
            <a:r>
              <a:rPr lang="ja-JP" altLang="en-US" sz="2700" dirty="0">
                <a:solidFill>
                  <a:srgbClr val="FF0000"/>
                </a:solidFill>
              </a:rPr>
              <a:t>年代末から金持ち減税を連発　　　　保険料負担が軽かった）　　　　　　　　　　　　　　　　</a:t>
            </a:r>
            <a:br>
              <a:rPr lang="en-US" altLang="ja-JP" sz="2700" dirty="0">
                <a:solidFill>
                  <a:srgbClr val="FF0000"/>
                </a:solidFill>
              </a:rPr>
            </a:br>
            <a:br>
              <a:rPr lang="en-US" altLang="ja-JP" sz="2800" dirty="0"/>
            </a:br>
            <a:endParaRPr kumimoji="1" lang="ja-JP" altLang="en-US" sz="22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64986024"/>
              </p:ext>
            </p:extLst>
          </p:nvPr>
        </p:nvGraphicFramePr>
        <p:xfrm>
          <a:off x="121253" y="2187698"/>
          <a:ext cx="518457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extLst>
              <p:ext uri="{D42A27DB-BD31-4B8C-83A1-F6EECF244321}">
                <p14:modId xmlns:p14="http://schemas.microsoft.com/office/powerpoint/2010/main" val="261438087"/>
              </p:ext>
            </p:extLst>
          </p:nvPr>
        </p:nvGraphicFramePr>
        <p:xfrm>
          <a:off x="5089805" y="2537197"/>
          <a:ext cx="3932942"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fld id="{6C25CA7E-141C-4369-A796-73C622250649}" type="slidenum">
              <a:rPr kumimoji="1" lang="ja-JP" altLang="en-US" smtClean="0"/>
              <a:t>10</a:t>
            </a:fld>
            <a:endParaRPr kumimoji="1" lang="ja-JP" altLang="en-US"/>
          </a:p>
        </p:txBody>
      </p:sp>
    </p:spTree>
    <p:extLst>
      <p:ext uri="{BB962C8B-B14F-4D97-AF65-F5344CB8AC3E}">
        <p14:creationId xmlns:p14="http://schemas.microsoft.com/office/powerpoint/2010/main" val="174304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776" y="529064"/>
            <a:ext cx="9081360" cy="1138138"/>
          </a:xfrm>
        </p:spPr>
        <p:txBody>
          <a:bodyPr>
            <a:normAutofit fontScale="90000"/>
          </a:bodyPr>
          <a:lstStyle/>
          <a:p>
            <a:pPr algn="l"/>
            <a:r>
              <a:rPr kumimoji="1" lang="ja-JP" altLang="en-US" sz="2800" dirty="0"/>
              <a:t>図</a:t>
            </a:r>
            <a:r>
              <a:rPr kumimoji="1" lang="en-US" altLang="ja-JP" sz="2800" dirty="0"/>
              <a:t>5-3</a:t>
            </a:r>
            <a:r>
              <a:rPr kumimoji="1" lang="ja-JP" altLang="en-US" sz="2800" dirty="0"/>
              <a:t>　社会保障拠出                 　　　  </a:t>
            </a:r>
            <a:r>
              <a:rPr lang="ja-JP" altLang="en-US" sz="2800" dirty="0"/>
              <a:t>図</a:t>
            </a:r>
            <a:r>
              <a:rPr lang="en-US" altLang="ja-JP" sz="2800" dirty="0"/>
              <a:t>6</a:t>
            </a:r>
            <a:r>
              <a:rPr lang="ja-JP" altLang="en-US" sz="2800" dirty="0"/>
              <a:t>　日本の種類別税収</a:t>
            </a:r>
            <a:br>
              <a:rPr lang="en-US" altLang="ja-JP" sz="2800" dirty="0"/>
            </a:br>
            <a:r>
              <a:rPr lang="ja-JP" altLang="en-US" sz="2700" dirty="0">
                <a:solidFill>
                  <a:srgbClr val="FF0000"/>
                </a:solidFill>
              </a:rPr>
              <a:t>日本とドイツの社会保障拠出は　　　　歳入全体として</a:t>
            </a:r>
            <a:r>
              <a:rPr lang="ja-JP" altLang="en-US" sz="2800" dirty="0">
                <a:solidFill>
                  <a:srgbClr val="FF0000"/>
                </a:solidFill>
              </a:rPr>
              <a:t>低所得者を　　　　　　　　　　　　　　　　</a:t>
            </a:r>
            <a:br>
              <a:rPr lang="en-US" altLang="ja-JP" sz="2800" dirty="0">
                <a:solidFill>
                  <a:srgbClr val="FF0000"/>
                </a:solidFill>
              </a:rPr>
            </a:br>
            <a:r>
              <a:rPr lang="ja-JP" altLang="en-US" sz="2800" dirty="0">
                <a:solidFill>
                  <a:srgbClr val="FF0000"/>
                </a:solidFill>
              </a:rPr>
              <a:t>逆進的（図７）。フランスでは労使　　 冷遇する構造に。課税不正義　</a:t>
            </a:r>
            <a:br>
              <a:rPr lang="en-US" altLang="ja-JP" sz="2800" dirty="0">
                <a:solidFill>
                  <a:srgbClr val="FF0000"/>
                </a:solidFill>
              </a:rPr>
            </a:br>
            <a:r>
              <a:rPr lang="ja-JP" altLang="en-US" sz="2800" dirty="0">
                <a:solidFill>
                  <a:srgbClr val="FF0000"/>
                </a:solidFill>
              </a:rPr>
              <a:t>の負担割合が１：２、スウェーデン　　というべき　　　　　　　　　　　　　　　　　　　　　　　　　　　</a:t>
            </a:r>
            <a:br>
              <a:rPr lang="en-US" altLang="ja-JP" sz="2800" dirty="0">
                <a:solidFill>
                  <a:srgbClr val="FF0000"/>
                </a:solidFill>
              </a:rPr>
            </a:br>
            <a:r>
              <a:rPr lang="ja-JP" altLang="en-US" sz="2800" dirty="0">
                <a:solidFill>
                  <a:srgbClr val="FF0000"/>
                </a:solidFill>
              </a:rPr>
              <a:t>では保険料負担は税額控除される　　　　　　　　　　　　　　　　　　　　　　　　　　　　　　　　　　　　　　　　　</a:t>
            </a:r>
            <a:endParaRPr kumimoji="1" lang="ja-JP" altLang="en-US" sz="2800" dirty="0">
              <a:solidFill>
                <a:srgbClr val="FF0000"/>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68859511"/>
              </p:ext>
            </p:extLst>
          </p:nvPr>
        </p:nvGraphicFramePr>
        <p:xfrm>
          <a:off x="-21024" y="2132855"/>
          <a:ext cx="4824536" cy="45886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extLst>
              <p:ext uri="{D42A27DB-BD31-4B8C-83A1-F6EECF244321}">
                <p14:modId xmlns:p14="http://schemas.microsoft.com/office/powerpoint/2010/main" val="1366664874"/>
              </p:ext>
            </p:extLst>
          </p:nvPr>
        </p:nvGraphicFramePr>
        <p:xfrm>
          <a:off x="4499992" y="2276871"/>
          <a:ext cx="4644008" cy="4444603"/>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fld id="{6C25CA7E-141C-4369-A796-73C622250649}" type="slidenum">
              <a:rPr kumimoji="1" lang="ja-JP" altLang="en-US" smtClean="0"/>
              <a:t>11</a:t>
            </a:fld>
            <a:endParaRPr kumimoji="1" lang="ja-JP" altLang="en-US"/>
          </a:p>
        </p:txBody>
      </p:sp>
    </p:spTree>
    <p:extLst>
      <p:ext uri="{BB962C8B-B14F-4D97-AF65-F5344CB8AC3E}">
        <p14:creationId xmlns:p14="http://schemas.microsoft.com/office/powerpoint/2010/main" val="154596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E53CB7-D116-440A-8DF5-CB35B3D6898C}"/>
              </a:ext>
            </a:extLst>
          </p:cNvPr>
          <p:cNvSpPr>
            <a:spLocks noGrp="1"/>
          </p:cNvSpPr>
          <p:nvPr>
            <p:ph type="title"/>
          </p:nvPr>
        </p:nvSpPr>
        <p:spPr>
          <a:xfrm>
            <a:off x="62626" y="643553"/>
            <a:ext cx="9018748" cy="1143000"/>
          </a:xfrm>
        </p:spPr>
        <p:txBody>
          <a:bodyPr>
            <a:normAutofit fontScale="90000"/>
          </a:bodyPr>
          <a:lstStyle/>
          <a:p>
            <a:r>
              <a:rPr kumimoji="1" lang="ja-JP" altLang="en-US" sz="2800" dirty="0"/>
              <a:t>図</a:t>
            </a:r>
            <a:r>
              <a:rPr kumimoji="1" lang="en-US" altLang="ja-JP" sz="2800" dirty="0"/>
              <a:t>7</a:t>
            </a:r>
            <a:r>
              <a:rPr kumimoji="1" lang="ja-JP" altLang="en-US" sz="2800" dirty="0"/>
              <a:t>　等価当初所得にたいする社会保険料拠出額の比率</a:t>
            </a:r>
            <a:br>
              <a:rPr kumimoji="1" lang="en-US" altLang="ja-JP" sz="2800" dirty="0"/>
            </a:br>
            <a:r>
              <a:rPr kumimoji="1" lang="ja-JP" altLang="en-US" sz="2800" dirty="0"/>
              <a:t>（等価当初所得階級別）</a:t>
            </a:r>
            <a:r>
              <a:rPr kumimoji="1" lang="ja-JP" altLang="en-US" sz="2800" dirty="0">
                <a:solidFill>
                  <a:srgbClr val="FF0000"/>
                </a:solidFill>
              </a:rPr>
              <a:t>これも課税不正義ではないか</a:t>
            </a:r>
            <a:br>
              <a:rPr kumimoji="1" lang="en-US" altLang="ja-JP" sz="2800" dirty="0">
                <a:solidFill>
                  <a:srgbClr val="FF0000"/>
                </a:solidFill>
              </a:rPr>
            </a:br>
            <a:r>
              <a:rPr kumimoji="1" lang="ja-JP" altLang="en-US" sz="2200" dirty="0"/>
              <a:t>注：各階級の等価当初所得にたいする社会保険料拠出額の比率。</a:t>
            </a:r>
            <a:r>
              <a:rPr kumimoji="1" lang="en-US" altLang="ja-JP" sz="2200" dirty="0"/>
              <a:t>3</a:t>
            </a:r>
            <a:r>
              <a:rPr kumimoji="1" lang="ja-JP" altLang="en-US" sz="2200" dirty="0"/>
              <a:t>年ごとの調査で前年の数値を把握。世帯員単位の集計（等価所得の分析）は</a:t>
            </a:r>
            <a:r>
              <a:rPr kumimoji="1" lang="en-US" altLang="ja-JP" sz="2200" dirty="0"/>
              <a:t>2001</a:t>
            </a:r>
            <a:r>
              <a:rPr kumimoji="1" lang="ja-JP" altLang="en-US" sz="2200" dirty="0"/>
              <a:t>年分から。</a:t>
            </a:r>
            <a:br>
              <a:rPr kumimoji="1" lang="en-US" altLang="ja-JP" sz="2200" dirty="0"/>
            </a:br>
            <a:r>
              <a:rPr kumimoji="1" lang="en-US" altLang="ja-JP" sz="2200" dirty="0"/>
              <a:t>50</a:t>
            </a:r>
            <a:r>
              <a:rPr kumimoji="1" lang="ja-JP" altLang="en-US" sz="2200" dirty="0"/>
              <a:t>万円未満の階級で表示各年の比率は、</a:t>
            </a:r>
            <a:r>
              <a:rPr kumimoji="1" lang="en-US" altLang="ja-JP" sz="2200" dirty="0"/>
              <a:t>110.4</a:t>
            </a:r>
            <a:r>
              <a:rPr kumimoji="1" lang="ja-JP" altLang="en-US" sz="2200" dirty="0"/>
              <a:t>％、</a:t>
            </a:r>
            <a:r>
              <a:rPr kumimoji="1" lang="en-US" altLang="ja-JP" sz="2200" dirty="0"/>
              <a:t>112.4</a:t>
            </a:r>
            <a:r>
              <a:rPr kumimoji="1" lang="ja-JP" altLang="en-US" sz="2200" dirty="0"/>
              <a:t>％、</a:t>
            </a:r>
            <a:r>
              <a:rPr kumimoji="1" lang="en-US" altLang="ja-JP" sz="2200" dirty="0"/>
              <a:t>135.1</a:t>
            </a:r>
            <a:r>
              <a:rPr kumimoji="1" lang="ja-JP" altLang="en-US" sz="2200" dirty="0"/>
              <a:t>％、</a:t>
            </a:r>
            <a:r>
              <a:rPr kumimoji="1" lang="en-US" altLang="ja-JP" sz="2200" dirty="0"/>
              <a:t>125.4%</a:t>
            </a:r>
            <a:r>
              <a:rPr kumimoji="1" lang="ja-JP" altLang="en-US" sz="2200" dirty="0"/>
              <a:t>。</a:t>
            </a:r>
            <a:br>
              <a:rPr kumimoji="1" lang="en-US" altLang="ja-JP" sz="2200" dirty="0"/>
            </a:br>
            <a:r>
              <a:rPr kumimoji="1" lang="ja-JP" altLang="en-US" sz="2200" dirty="0"/>
              <a:t>出所：厚生労働省</a:t>
            </a:r>
            <a:r>
              <a:rPr kumimoji="1" lang="en-US" altLang="ja-JP" sz="2200" dirty="0"/>
              <a:t>『</a:t>
            </a:r>
            <a:r>
              <a:rPr kumimoji="1" lang="ja-JP" altLang="en-US" sz="2200" dirty="0"/>
              <a:t>所得再分配調査</a:t>
            </a:r>
            <a:r>
              <a:rPr kumimoji="1" lang="en-US" altLang="ja-JP" sz="2200" dirty="0"/>
              <a:t>』2004</a:t>
            </a:r>
            <a:r>
              <a:rPr kumimoji="1" lang="ja-JP" altLang="en-US" sz="2200" dirty="0"/>
              <a:t>、</a:t>
            </a:r>
            <a:r>
              <a:rPr kumimoji="1" lang="en-US" altLang="ja-JP" sz="2200" dirty="0"/>
              <a:t>2013</a:t>
            </a:r>
            <a:r>
              <a:rPr kumimoji="1" lang="ja-JP" altLang="en-US" sz="2200" dirty="0"/>
              <a:t>、</a:t>
            </a:r>
            <a:r>
              <a:rPr kumimoji="1" lang="en-US" altLang="ja-JP" sz="2200" dirty="0"/>
              <a:t>2016</a:t>
            </a:r>
            <a:r>
              <a:rPr kumimoji="1" lang="ja-JP" altLang="en-US" sz="2200" dirty="0"/>
              <a:t>、</a:t>
            </a:r>
            <a:r>
              <a:rPr kumimoji="1" lang="en-US" altLang="ja-JP" sz="2200" dirty="0"/>
              <a:t>2019</a:t>
            </a:r>
            <a:r>
              <a:rPr kumimoji="1" lang="ja-JP" altLang="en-US" sz="2200" dirty="0"/>
              <a:t>より作成。</a:t>
            </a:r>
          </a:p>
        </p:txBody>
      </p:sp>
      <p:sp>
        <p:nvSpPr>
          <p:cNvPr id="4" name="スライド番号プレースホルダー 3">
            <a:extLst>
              <a:ext uri="{FF2B5EF4-FFF2-40B4-BE49-F238E27FC236}">
                <a16:creationId xmlns:a16="http://schemas.microsoft.com/office/drawing/2014/main" id="{9864BAFB-FF3E-492A-91A2-016CA48992DD}"/>
              </a:ext>
            </a:extLst>
          </p:cNvPr>
          <p:cNvSpPr>
            <a:spLocks noGrp="1"/>
          </p:cNvSpPr>
          <p:nvPr>
            <p:ph type="sldNum" sz="quarter" idx="12"/>
          </p:nvPr>
        </p:nvSpPr>
        <p:spPr/>
        <p:txBody>
          <a:bodyPr/>
          <a:lstStyle/>
          <a:p>
            <a:fld id="{6C25CA7E-141C-4369-A796-73C622250649}" type="slidenum">
              <a:rPr kumimoji="1" lang="ja-JP" altLang="en-US" smtClean="0"/>
              <a:t>12</a:t>
            </a:fld>
            <a:endParaRPr kumimoji="1" lang="ja-JP" altLang="en-US"/>
          </a:p>
        </p:txBody>
      </p:sp>
      <p:graphicFrame>
        <p:nvGraphicFramePr>
          <p:cNvPr id="5" name="コンテンツ プレースホルダー 4">
            <a:extLst>
              <a:ext uri="{FF2B5EF4-FFF2-40B4-BE49-F238E27FC236}">
                <a16:creationId xmlns:a16="http://schemas.microsoft.com/office/drawing/2014/main" id="{B37E86C2-2ADD-43EE-979B-2F0C2A8ED7D6}"/>
              </a:ext>
            </a:extLst>
          </p:cNvPr>
          <p:cNvGraphicFramePr>
            <a:graphicFrameLocks noGrp="1"/>
          </p:cNvGraphicFramePr>
          <p:nvPr>
            <p:ph idx="1"/>
            <p:extLst>
              <p:ext uri="{D42A27DB-BD31-4B8C-83A1-F6EECF244321}">
                <p14:modId xmlns:p14="http://schemas.microsoft.com/office/powerpoint/2010/main" val="3741868301"/>
              </p:ext>
            </p:extLst>
          </p:nvPr>
        </p:nvGraphicFramePr>
        <p:xfrm>
          <a:off x="454040" y="1786553"/>
          <a:ext cx="8229600" cy="4983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326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661D1A-C4CB-43CC-A9EA-3C03B349B55A}"/>
              </a:ext>
            </a:extLst>
          </p:cNvPr>
          <p:cNvSpPr>
            <a:spLocks noGrp="1"/>
          </p:cNvSpPr>
          <p:nvPr>
            <p:ph type="title"/>
          </p:nvPr>
        </p:nvSpPr>
        <p:spPr>
          <a:xfrm>
            <a:off x="5383924" y="136525"/>
            <a:ext cx="3760075" cy="6584950"/>
          </a:xfrm>
        </p:spPr>
        <p:txBody>
          <a:bodyPr>
            <a:normAutofit fontScale="90000"/>
          </a:bodyPr>
          <a:lstStyle/>
          <a:p>
            <a:pPr algn="l"/>
            <a:r>
              <a:rPr lang="en-US" altLang="ja-JP" sz="1650" dirty="0"/>
              <a:t>Note: </a:t>
            </a:r>
            <a:r>
              <a:rPr lang="ja-JP" altLang="en-US" sz="1650" dirty="0"/>
              <a:t>各目標の達成度を示す。棒グラフが長いほど、</a:t>
            </a:r>
            <a:r>
              <a:rPr lang="en-US" altLang="ja-JP" sz="1650" dirty="0"/>
              <a:t>2030</a:t>
            </a:r>
            <a:r>
              <a:rPr lang="ja-JP" altLang="en-US" sz="1650" dirty="0"/>
              <a:t>年の目標（点線の円）に至る距離が短いことを示す。目標値は</a:t>
            </a:r>
            <a:r>
              <a:rPr lang="en-US" altLang="ja-JP" sz="1650" dirty="0"/>
              <a:t>17</a:t>
            </a:r>
            <a:r>
              <a:rPr lang="ja-JP" altLang="en-US" sz="1650" dirty="0"/>
              <a:t>の目標ごとにまとめられ、</a:t>
            </a:r>
            <a:r>
              <a:rPr lang="en-US" altLang="ja-JP" sz="1650" dirty="0"/>
              <a:t>17</a:t>
            </a:r>
            <a:r>
              <a:rPr lang="ja-JP" altLang="en-US" sz="1650" dirty="0"/>
              <a:t>目標は</a:t>
            </a:r>
            <a:r>
              <a:rPr lang="en-US" altLang="ja-JP" sz="1650" dirty="0"/>
              <a:t>2030</a:t>
            </a:r>
            <a:r>
              <a:rPr lang="ja-JP" altLang="en-US" sz="1650" dirty="0"/>
              <a:t>年課題の</a:t>
            </a:r>
            <a:r>
              <a:rPr lang="en-US" altLang="ja-JP" sz="1650" dirty="0"/>
              <a:t> “5Ps” </a:t>
            </a:r>
            <a:r>
              <a:rPr lang="ja-JP" altLang="en-US" sz="1650" dirty="0"/>
              <a:t>ごとにまとめられている</a:t>
            </a:r>
            <a:r>
              <a:rPr lang="en-US" altLang="ja-JP" sz="1650" dirty="0"/>
              <a:t> (</a:t>
            </a:r>
            <a:r>
              <a:rPr lang="ja-JP" altLang="en-US" sz="1650" dirty="0"/>
              <a:t>外側の円）。出所</a:t>
            </a:r>
            <a:r>
              <a:rPr lang="en-US" altLang="ja-JP" sz="1650" dirty="0"/>
              <a:t>: OECD (2019): Fig. 2.35.</a:t>
            </a:r>
            <a:br>
              <a:rPr lang="en-US" altLang="ja-JP" sz="1650" dirty="0"/>
            </a:br>
            <a:br>
              <a:rPr lang="en-US" altLang="ja-JP" sz="1650" dirty="0"/>
            </a:br>
            <a:r>
              <a:rPr lang="ja-JP" altLang="en-US" sz="1650" dirty="0"/>
              <a:t>１．貧困撲滅</a:t>
            </a:r>
            <a:br>
              <a:rPr lang="en-US" altLang="ja-JP" sz="1650" dirty="0"/>
            </a:br>
            <a:r>
              <a:rPr lang="en-US" altLang="ja-JP" sz="1650" dirty="0"/>
              <a:t>1-2 (</a:t>
            </a:r>
            <a:r>
              <a:rPr lang="ja-JP" altLang="en-US" sz="1650" dirty="0"/>
              <a:t>相対的貧困</a:t>
            </a:r>
            <a:r>
              <a:rPr lang="en-US" altLang="ja-JP" sz="1650" dirty="0"/>
              <a:t>):</a:t>
            </a:r>
            <a:r>
              <a:rPr lang="ja-JP" altLang="en-US" sz="1650" dirty="0"/>
              <a:t>国内定義の数値を</a:t>
            </a:r>
            <a:r>
              <a:rPr lang="en-US" altLang="ja-JP" sz="1650" dirty="0"/>
              <a:t>2030</a:t>
            </a:r>
            <a:r>
              <a:rPr lang="ja-JP" altLang="en-US" sz="1650" dirty="0"/>
              <a:t>年　</a:t>
            </a:r>
            <a:br>
              <a:rPr lang="en-US" altLang="ja-JP" sz="1650" dirty="0"/>
            </a:br>
            <a:r>
              <a:rPr lang="ja-JP" altLang="en-US" sz="1650" dirty="0"/>
              <a:t>　　までに半減</a:t>
            </a:r>
            <a:br>
              <a:rPr lang="en-US" altLang="ja-JP" sz="1650" dirty="0"/>
            </a:br>
            <a:r>
              <a:rPr lang="en-US" altLang="ja-JP" sz="1650" dirty="0"/>
              <a:t>1-3 (</a:t>
            </a:r>
            <a:r>
              <a:rPr lang="ja-JP" altLang="en-US" sz="1650" dirty="0"/>
              <a:t>最低所得給付の捕捉率</a:t>
            </a:r>
            <a:r>
              <a:rPr lang="en-US" altLang="ja-JP" sz="1650" dirty="0"/>
              <a:t>)</a:t>
            </a:r>
            <a:br>
              <a:rPr lang="en-US" altLang="ja-JP" sz="1650" dirty="0"/>
            </a:br>
            <a:r>
              <a:rPr lang="en-US" altLang="ja-JP" sz="1650" dirty="0"/>
              <a:t>1-4 (</a:t>
            </a:r>
            <a:r>
              <a:rPr lang="ja-JP" altLang="en-US" sz="1650" dirty="0"/>
              <a:t>災害リスク削減戦略</a:t>
            </a:r>
            <a:r>
              <a:rPr lang="en-US" altLang="ja-JP" sz="1650" dirty="0"/>
              <a:t>)</a:t>
            </a:r>
            <a:br>
              <a:rPr lang="en-US" altLang="ja-JP" sz="1650" dirty="0"/>
            </a:br>
            <a:br>
              <a:rPr lang="en-US" altLang="ja-JP" sz="1650" dirty="0"/>
            </a:br>
            <a:r>
              <a:rPr lang="ja-JP" altLang="en-US" sz="1650" dirty="0"/>
              <a:t>３．保健医療</a:t>
            </a:r>
            <a:br>
              <a:rPr lang="en-US" altLang="ja-JP" sz="1650" dirty="0"/>
            </a:br>
            <a:r>
              <a:rPr lang="ja-JP" altLang="en-US" sz="1650" dirty="0"/>
              <a:t>　</a:t>
            </a:r>
            <a:r>
              <a:rPr lang="ja-JP" altLang="en-US" sz="1650" dirty="0">
                <a:solidFill>
                  <a:srgbClr val="FF0000"/>
                </a:solidFill>
              </a:rPr>
              <a:t>感染症について弱く、途上国に焦点</a:t>
            </a:r>
            <a:br>
              <a:rPr lang="en-US" altLang="ja-JP" sz="1650" dirty="0"/>
            </a:br>
            <a:br>
              <a:rPr lang="en-US" altLang="ja-JP" sz="1650" dirty="0"/>
            </a:br>
            <a:r>
              <a:rPr lang="ja-JP" altLang="en-US" sz="1650" dirty="0"/>
              <a:t>５．ジェンダー平等</a:t>
            </a:r>
            <a:br>
              <a:rPr lang="en-US" altLang="ja-JP" sz="1650" dirty="0"/>
            </a:br>
            <a:r>
              <a:rPr lang="en-US" altLang="ja-JP" sz="1650" dirty="0"/>
              <a:t>5-1 (</a:t>
            </a:r>
            <a:r>
              <a:rPr lang="ja-JP" altLang="en-US" sz="1650" dirty="0"/>
              <a:t>法的枠組</a:t>
            </a:r>
            <a:r>
              <a:rPr lang="en-US" altLang="ja-JP" sz="1650" dirty="0"/>
              <a:t>)</a:t>
            </a:r>
            <a:br>
              <a:rPr lang="en-US" altLang="ja-JP" sz="1650" dirty="0"/>
            </a:br>
            <a:r>
              <a:rPr lang="en-US" altLang="ja-JP" sz="1650" dirty="0"/>
              <a:t>5-2 (</a:t>
            </a:r>
            <a:r>
              <a:rPr lang="ja-JP" altLang="en-US" sz="1650" dirty="0"/>
              <a:t>親密なパートナーによる女性・少女への</a:t>
            </a:r>
            <a:br>
              <a:rPr lang="en-US" altLang="ja-JP" sz="1650" dirty="0"/>
            </a:br>
            <a:r>
              <a:rPr lang="ja-JP" altLang="en-US" sz="1650" dirty="0"/>
              <a:t>　　　暴力の被害率</a:t>
            </a:r>
            <a:r>
              <a:rPr lang="en-US" altLang="ja-JP" sz="1650" dirty="0"/>
              <a:t>)</a:t>
            </a:r>
            <a:br>
              <a:rPr lang="en-US" altLang="ja-JP" sz="1650" dirty="0"/>
            </a:br>
            <a:r>
              <a:rPr lang="en-US" altLang="ja-JP" sz="1650" dirty="0"/>
              <a:t>5-4 (</a:t>
            </a:r>
            <a:r>
              <a:rPr lang="ja-JP" altLang="en-US" sz="1650" dirty="0"/>
              <a:t>無償労働時間のジェンダー格差</a:t>
            </a:r>
            <a:r>
              <a:rPr lang="en-US" altLang="ja-JP" sz="1650" dirty="0"/>
              <a:t>)</a:t>
            </a:r>
            <a:br>
              <a:rPr lang="en-US" altLang="ja-JP" sz="1650" dirty="0"/>
            </a:br>
            <a:r>
              <a:rPr lang="en-US" altLang="ja-JP" sz="1650" dirty="0"/>
              <a:t>5-5,6 (</a:t>
            </a:r>
            <a:r>
              <a:rPr lang="ja-JP" altLang="en-US" sz="1650" dirty="0"/>
              <a:t>国会・地方議会の女性議員比率、管理</a:t>
            </a:r>
            <a:br>
              <a:rPr lang="en-US" altLang="ja-JP" sz="1650" dirty="0"/>
            </a:br>
            <a:r>
              <a:rPr lang="ja-JP" altLang="en-US" sz="1650" dirty="0"/>
              <a:t>　　　　職の女性比率</a:t>
            </a:r>
            <a:r>
              <a:rPr lang="en-US" altLang="ja-JP" sz="1650" dirty="0"/>
              <a:t>)</a:t>
            </a:r>
            <a:br>
              <a:rPr lang="en-US" altLang="ja-JP" sz="1650" dirty="0"/>
            </a:br>
            <a:br>
              <a:rPr lang="en-US" altLang="ja-JP" sz="1650" dirty="0"/>
            </a:br>
            <a:r>
              <a:rPr lang="en-US" altLang="ja-JP" sz="1650" dirty="0"/>
              <a:t>10</a:t>
            </a:r>
            <a:r>
              <a:rPr lang="ja-JP" altLang="en-US" sz="1650" dirty="0"/>
              <a:t>．不平等削減</a:t>
            </a:r>
            <a:br>
              <a:rPr lang="en-US" altLang="ja-JP" sz="1650" dirty="0"/>
            </a:br>
            <a:r>
              <a:rPr lang="en-US" altLang="ja-JP" sz="1650" dirty="0"/>
              <a:t>10-1 (</a:t>
            </a:r>
            <a:r>
              <a:rPr lang="ja-JP" altLang="en-US" sz="1650" dirty="0"/>
              <a:t>所得分布の低いほうから</a:t>
            </a:r>
            <a:r>
              <a:rPr lang="en-US" altLang="ja-JP" sz="1650" dirty="0"/>
              <a:t>40%</a:t>
            </a:r>
            <a:r>
              <a:rPr lang="ja-JP" altLang="en-US" sz="1650" dirty="0"/>
              <a:t>の所得と</a:t>
            </a:r>
            <a:br>
              <a:rPr lang="en-US" altLang="ja-JP" sz="1650" dirty="0"/>
            </a:br>
            <a:r>
              <a:rPr lang="ja-JP" altLang="en-US" sz="1650" dirty="0"/>
              <a:t>　　　　平均所得の相対的伸び率）</a:t>
            </a:r>
            <a:br>
              <a:rPr lang="en-US" altLang="ja-JP" sz="1650" dirty="0"/>
            </a:br>
            <a:r>
              <a:rPr lang="en-US" altLang="ja-JP" sz="1650" dirty="0"/>
              <a:t>10-2 (</a:t>
            </a:r>
            <a:r>
              <a:rPr lang="ja-JP" altLang="en-US" sz="1650" dirty="0"/>
              <a:t>相対的貧困</a:t>
            </a:r>
            <a:r>
              <a:rPr lang="en-US" altLang="ja-JP" sz="1650" dirty="0"/>
              <a:t>)</a:t>
            </a:r>
            <a:br>
              <a:rPr lang="en-US" altLang="ja-JP" sz="1650" dirty="0"/>
            </a:br>
            <a:r>
              <a:rPr lang="en-US" altLang="ja-JP" sz="1650" dirty="0"/>
              <a:t>10-3 (</a:t>
            </a:r>
            <a:r>
              <a:rPr lang="ja-JP" altLang="en-US" sz="1650" dirty="0"/>
              <a:t>雇用者報酬の対</a:t>
            </a:r>
            <a:r>
              <a:rPr lang="en-US" altLang="ja-JP" sz="1650" dirty="0"/>
              <a:t>GDP</a:t>
            </a:r>
            <a:r>
              <a:rPr lang="ja-JP" altLang="en-US" sz="1650" dirty="0"/>
              <a:t>比</a:t>
            </a:r>
            <a:r>
              <a:rPr lang="en-US" altLang="ja-JP" sz="1650" dirty="0"/>
              <a:t>)</a:t>
            </a:r>
            <a:br>
              <a:rPr lang="en-US" altLang="ja-JP" sz="1650" b="1" dirty="0"/>
            </a:br>
            <a:endParaRPr lang="ja-JP" altLang="en-US" sz="1650" b="1" dirty="0"/>
          </a:p>
        </p:txBody>
      </p:sp>
      <p:sp>
        <p:nvSpPr>
          <p:cNvPr id="3" name="スライド番号プレースホルダー 2">
            <a:extLst>
              <a:ext uri="{FF2B5EF4-FFF2-40B4-BE49-F238E27FC236}">
                <a16:creationId xmlns:a16="http://schemas.microsoft.com/office/drawing/2014/main" id="{F03184E3-704F-4D52-8B62-011AB0B929EE}"/>
              </a:ext>
            </a:extLst>
          </p:cNvPr>
          <p:cNvSpPr>
            <a:spLocks noGrp="1"/>
          </p:cNvSpPr>
          <p:nvPr>
            <p:ph type="sldNum" sz="quarter" idx="12"/>
          </p:nvPr>
        </p:nvSpPr>
        <p:spPr/>
        <p:txBody>
          <a:bodyPr/>
          <a:lstStyle/>
          <a:p>
            <a:fld id="{A99D720A-4AD5-4DCF-885F-DE5297996123}" type="slidenum">
              <a:rPr kumimoji="1" lang="ja-JP" altLang="en-US" smtClean="0"/>
              <a:t>13</a:t>
            </a:fld>
            <a:endParaRPr kumimoji="1" lang="ja-JP" altLang="en-US"/>
          </a:p>
        </p:txBody>
      </p:sp>
      <p:sp>
        <p:nvSpPr>
          <p:cNvPr id="6" name="コンテンツ プレースホルダー 5">
            <a:extLst>
              <a:ext uri="{FF2B5EF4-FFF2-40B4-BE49-F238E27FC236}">
                <a16:creationId xmlns:a16="http://schemas.microsoft.com/office/drawing/2014/main" id="{0EC74FD8-BFB8-4481-B044-811C6ED766FF}"/>
              </a:ext>
            </a:extLst>
          </p:cNvPr>
          <p:cNvSpPr>
            <a:spLocks noGrp="1"/>
          </p:cNvSpPr>
          <p:nvPr>
            <p:ph idx="1"/>
          </p:nvPr>
        </p:nvSpPr>
        <p:spPr>
          <a:xfrm>
            <a:off x="0" y="136526"/>
            <a:ext cx="5508104" cy="5989638"/>
          </a:xfrm>
        </p:spPr>
        <p:txBody>
          <a:bodyPr>
            <a:normAutofit/>
          </a:bodyPr>
          <a:lstStyle/>
          <a:p>
            <a:pPr marL="0" indent="0">
              <a:buNone/>
            </a:pPr>
            <a:r>
              <a:rPr lang="ja-JP" altLang="en-US" dirty="0"/>
              <a:t>（３）</a:t>
            </a:r>
            <a:r>
              <a:rPr lang="en-US" altLang="ja-JP" dirty="0"/>
              <a:t>SDG</a:t>
            </a:r>
            <a:r>
              <a:rPr lang="ja-JP" altLang="en-US" dirty="0"/>
              <a:t>ｓに不誠実な日本政府</a:t>
            </a:r>
            <a:endParaRPr lang="en-US" altLang="ja-JP" dirty="0"/>
          </a:p>
          <a:p>
            <a:pPr marL="0" indent="0">
              <a:buNone/>
            </a:pPr>
            <a:endParaRPr lang="en-US" altLang="ja-JP" dirty="0"/>
          </a:p>
          <a:p>
            <a:pPr marL="0" indent="0">
              <a:buNone/>
            </a:pPr>
            <a:r>
              <a:rPr lang="en-US" altLang="ja-JP" sz="2800" dirty="0"/>
              <a:t>97</a:t>
            </a:r>
            <a:r>
              <a:rPr lang="ja-JP" altLang="en-US" sz="2800" dirty="0"/>
              <a:t>項目の</a:t>
            </a:r>
            <a:r>
              <a:rPr lang="en-US" altLang="ja-JP" sz="2800" dirty="0"/>
              <a:t>SDG</a:t>
            </a:r>
            <a:r>
              <a:rPr lang="ja-JP" altLang="en-US" sz="2800" dirty="0"/>
              <a:t>目標を達成するまでの日本の距離</a:t>
            </a:r>
            <a:endParaRPr lang="en-US" altLang="ja-JP" sz="2800" dirty="0"/>
          </a:p>
          <a:p>
            <a:pPr marL="0" indent="0">
              <a:buNone/>
            </a:pPr>
            <a:endParaRPr lang="ja-JP" altLang="en-US" sz="2800" dirty="0"/>
          </a:p>
        </p:txBody>
      </p:sp>
      <p:pic>
        <p:nvPicPr>
          <p:cNvPr id="7" name="コンテンツ プレースホルダー 3" descr="Figure 2.35. Japan’s distance from achieving 97 SDG targets">
            <a:extLst>
              <a:ext uri="{FF2B5EF4-FFF2-40B4-BE49-F238E27FC236}">
                <a16:creationId xmlns:a16="http://schemas.microsoft.com/office/drawing/2014/main" id="{F3B761EB-8A62-4DF9-A435-409AF44C77D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8829" y="2408862"/>
            <a:ext cx="5213252" cy="4099034"/>
          </a:xfrm>
          <a:prstGeom prst="rect">
            <a:avLst/>
          </a:prstGeom>
          <a:noFill/>
          <a:ln>
            <a:noFill/>
          </a:ln>
        </p:spPr>
      </p:pic>
    </p:spTree>
    <p:extLst>
      <p:ext uri="{BB962C8B-B14F-4D97-AF65-F5344CB8AC3E}">
        <p14:creationId xmlns:p14="http://schemas.microsoft.com/office/powerpoint/2010/main" val="281276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B007C-FBBD-4568-A541-0F62DFE76D35}"/>
              </a:ext>
            </a:extLst>
          </p:cNvPr>
          <p:cNvSpPr>
            <a:spLocks noGrp="1"/>
          </p:cNvSpPr>
          <p:nvPr>
            <p:ph type="title"/>
          </p:nvPr>
        </p:nvSpPr>
        <p:spPr>
          <a:xfrm>
            <a:off x="13504" y="332656"/>
            <a:ext cx="8928992" cy="778098"/>
          </a:xfrm>
        </p:spPr>
        <p:txBody>
          <a:bodyPr>
            <a:normAutofit fontScale="90000"/>
          </a:bodyPr>
          <a:lstStyle/>
          <a:p>
            <a:r>
              <a:rPr kumimoji="1" lang="ja-JP" altLang="en-US" sz="3100" dirty="0"/>
              <a:t>図</a:t>
            </a:r>
            <a:r>
              <a:rPr kumimoji="1" lang="en-US" altLang="ja-JP" sz="3100" dirty="0"/>
              <a:t>8</a:t>
            </a:r>
            <a:r>
              <a:rPr kumimoji="1" lang="ja-JP" altLang="en-US" sz="3100" dirty="0"/>
              <a:t>　</a:t>
            </a:r>
            <a:r>
              <a:rPr kumimoji="1" lang="en-US" altLang="ja-JP" sz="3100" dirty="0"/>
              <a:t>SDG</a:t>
            </a:r>
            <a:r>
              <a:rPr kumimoji="1" lang="ja-JP" altLang="en-US" sz="3100" dirty="0"/>
              <a:t>を達成するまでの距離、</a:t>
            </a:r>
            <a:r>
              <a:rPr lang="ja-JP" altLang="en-US" sz="3100" dirty="0"/>
              <a:t>日本、ドイツ、</a:t>
            </a:r>
            <a:r>
              <a:rPr kumimoji="1" lang="ja-JP" altLang="en-US" sz="3100" dirty="0"/>
              <a:t>韓国</a:t>
            </a:r>
            <a:br>
              <a:rPr kumimoji="1" lang="en-US" altLang="ja-JP" dirty="0"/>
            </a:br>
            <a:r>
              <a:rPr kumimoji="1" lang="ja-JP" altLang="en-US" sz="2200" dirty="0">
                <a:latin typeface="+mj-ea"/>
              </a:rPr>
              <a:t>出所：</a:t>
            </a:r>
            <a:r>
              <a:rPr lang="en-US" altLang="ja-JP" sz="2200" kern="100" dirty="0">
                <a:solidFill>
                  <a:srgbClr val="403B3C"/>
                </a:solidFill>
                <a:effectLst/>
                <a:latin typeface="+mj-ea"/>
                <a:cs typeface="Times New Roman" panose="02020603050405020304" pitchFamily="18" charset="0"/>
              </a:rPr>
              <a:t>OECD 2019</a:t>
            </a:r>
            <a:r>
              <a:rPr lang="ja-JP" altLang="ja-JP" sz="2200" kern="100" dirty="0">
                <a:solidFill>
                  <a:srgbClr val="403B3C"/>
                </a:solidFill>
                <a:effectLst/>
                <a:latin typeface="+mj-ea"/>
                <a:cs typeface="Times New Roman" panose="02020603050405020304" pitchFamily="18" charset="0"/>
              </a:rPr>
              <a:t>より作成</a:t>
            </a:r>
            <a:br>
              <a:rPr lang="ja-JP" altLang="ja-JP" sz="2200" kern="100" dirty="0">
                <a:effectLst/>
                <a:latin typeface="+mj-ea"/>
                <a:cs typeface="Times New Roman" panose="02020603050405020304" pitchFamily="18" charset="0"/>
              </a:rPr>
            </a:br>
            <a:endParaRPr kumimoji="1" lang="ja-JP" altLang="en-US" sz="2200" dirty="0">
              <a:latin typeface="+mj-ea"/>
            </a:endParaRPr>
          </a:p>
        </p:txBody>
      </p:sp>
      <p:sp>
        <p:nvSpPr>
          <p:cNvPr id="4" name="スライド番号プレースホルダー 3">
            <a:extLst>
              <a:ext uri="{FF2B5EF4-FFF2-40B4-BE49-F238E27FC236}">
                <a16:creationId xmlns:a16="http://schemas.microsoft.com/office/drawing/2014/main" id="{35A112A0-6745-42CE-BA4F-E97EA21EA0BA}"/>
              </a:ext>
            </a:extLst>
          </p:cNvPr>
          <p:cNvSpPr>
            <a:spLocks noGrp="1"/>
          </p:cNvSpPr>
          <p:nvPr>
            <p:ph type="sldNum" sz="quarter" idx="12"/>
          </p:nvPr>
        </p:nvSpPr>
        <p:spPr/>
        <p:txBody>
          <a:bodyPr/>
          <a:lstStyle/>
          <a:p>
            <a:fld id="{6C25CA7E-141C-4369-A796-73C622250649}" type="slidenum">
              <a:rPr kumimoji="1" lang="ja-JP" altLang="en-US" smtClean="0"/>
              <a:t>14</a:t>
            </a:fld>
            <a:endParaRPr kumimoji="1" lang="ja-JP" altLang="en-US"/>
          </a:p>
        </p:txBody>
      </p:sp>
      <p:graphicFrame>
        <p:nvGraphicFramePr>
          <p:cNvPr id="5" name="コンテンツ プレースホルダー 4">
            <a:extLst>
              <a:ext uri="{FF2B5EF4-FFF2-40B4-BE49-F238E27FC236}">
                <a16:creationId xmlns:a16="http://schemas.microsoft.com/office/drawing/2014/main" id="{3C52A0A6-92FA-4D20-B632-3891CD45865C}"/>
              </a:ext>
            </a:extLst>
          </p:cNvPr>
          <p:cNvGraphicFramePr>
            <a:graphicFrameLocks noGrp="1"/>
          </p:cNvGraphicFramePr>
          <p:nvPr>
            <p:ph idx="1"/>
            <p:extLst>
              <p:ext uri="{D42A27DB-BD31-4B8C-83A1-F6EECF244321}">
                <p14:modId xmlns:p14="http://schemas.microsoft.com/office/powerpoint/2010/main" val="3169821979"/>
              </p:ext>
            </p:extLst>
          </p:nvPr>
        </p:nvGraphicFramePr>
        <p:xfrm>
          <a:off x="107950" y="1196751"/>
          <a:ext cx="8928100" cy="5524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766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A19801-9521-4D9F-9DB8-A2793B952397}"/>
              </a:ext>
            </a:extLst>
          </p:cNvPr>
          <p:cNvSpPr>
            <a:spLocks noGrp="1"/>
          </p:cNvSpPr>
          <p:nvPr>
            <p:ph type="title"/>
          </p:nvPr>
        </p:nvSpPr>
        <p:spPr>
          <a:xfrm>
            <a:off x="0" y="1196752"/>
            <a:ext cx="9108504" cy="982979"/>
          </a:xfrm>
        </p:spPr>
        <p:txBody>
          <a:bodyPr>
            <a:noAutofit/>
          </a:bodyPr>
          <a:lstStyle/>
          <a:p>
            <a:r>
              <a:rPr lang="ja-JP" altLang="en-US" sz="3200" dirty="0"/>
              <a:t>（４）保健医療に何が起こっていたか</a:t>
            </a:r>
            <a:r>
              <a:rPr lang="ja-JP" altLang="en-US" sz="2000" dirty="0"/>
              <a:t>（大沢</a:t>
            </a:r>
            <a:r>
              <a:rPr lang="en-US" altLang="ja-JP" sz="2000" dirty="0"/>
              <a:t>2020a</a:t>
            </a:r>
            <a:r>
              <a:rPr lang="ja-JP" altLang="en-US" sz="2000" dirty="0"/>
              <a:t>）</a:t>
            </a:r>
            <a:br>
              <a:rPr lang="en-US" altLang="ja-JP" sz="2000" dirty="0"/>
            </a:br>
            <a:r>
              <a:rPr lang="ja-JP" altLang="en-US" sz="2800" dirty="0"/>
              <a:t>図</a:t>
            </a:r>
            <a:r>
              <a:rPr lang="en-US" altLang="ja-JP" sz="2800" dirty="0"/>
              <a:t>9</a:t>
            </a:r>
            <a:r>
              <a:rPr lang="ja-JP" altLang="en-US" sz="2800" dirty="0"/>
              <a:t>　病院病床数合計と感染症病床数</a:t>
            </a:r>
            <a:br>
              <a:rPr lang="en-US" altLang="ja-JP" sz="2800" dirty="0"/>
            </a:br>
            <a:r>
              <a:rPr lang="ja-JP" altLang="en-US" sz="2000" dirty="0"/>
              <a:t>出所：</a:t>
            </a:r>
            <a:r>
              <a:rPr lang="en-US" altLang="ja-JP" sz="2000" dirty="0"/>
              <a:t>2017</a:t>
            </a:r>
            <a:r>
              <a:rPr lang="ja-JP" altLang="en-US" sz="2000" dirty="0"/>
              <a:t>年までは社会保障統計年報各年版、以後は厚生労働省医療施設動態調査各年版および同調査</a:t>
            </a:r>
            <a:r>
              <a:rPr lang="en-US" altLang="ja-JP" sz="2000" dirty="0"/>
              <a:t>2020</a:t>
            </a:r>
            <a:r>
              <a:rPr lang="ja-JP" altLang="en-US" sz="2000" dirty="0"/>
              <a:t>年</a:t>
            </a:r>
            <a:r>
              <a:rPr lang="en-US" altLang="ja-JP" sz="2000" dirty="0"/>
              <a:t>10</a:t>
            </a:r>
            <a:r>
              <a:rPr lang="ja-JP" altLang="en-US" sz="2000" dirty="0"/>
              <a:t>月（</a:t>
            </a:r>
            <a:r>
              <a:rPr lang="en-US" altLang="ja-JP" sz="2000" dirty="0"/>
              <a:t>10</a:t>
            </a:r>
            <a:r>
              <a:rPr lang="ja-JP" altLang="en-US" sz="2000" dirty="0"/>
              <a:t>月</a:t>
            </a:r>
            <a:r>
              <a:rPr lang="en-US" altLang="ja-JP" sz="2000" dirty="0"/>
              <a:t>1</a:t>
            </a:r>
            <a:r>
              <a:rPr lang="ja-JP" altLang="en-US" sz="2000" dirty="0"/>
              <a:t>日）より作成</a:t>
            </a:r>
            <a:br>
              <a:rPr lang="en-US" altLang="ja-JP" sz="2000" dirty="0"/>
            </a:br>
            <a:r>
              <a:rPr lang="en-US" altLang="ja-JP" sz="2000" dirty="0"/>
              <a:t>1998</a:t>
            </a:r>
            <a:r>
              <a:rPr lang="ja-JP" altLang="en-US" sz="2000" dirty="0"/>
              <a:t>年に従来の伝染病予防法等を感染症予防法に改正（</a:t>
            </a:r>
            <a:r>
              <a:rPr lang="en-US" altLang="ja-JP" sz="2000" dirty="0"/>
              <a:t>99</a:t>
            </a:r>
            <a:r>
              <a:rPr lang="ja-JP" altLang="en-US" sz="2000" dirty="0"/>
              <a:t>年施行）。感染症病床と結核病床の削減が進んだ。</a:t>
            </a:r>
            <a:r>
              <a:rPr lang="ja-JP" altLang="en-US" sz="2000" dirty="0">
                <a:solidFill>
                  <a:schemeClr val="tx2"/>
                </a:solidFill>
              </a:rPr>
              <a:t>精神病床は全病床の</a:t>
            </a:r>
            <a:r>
              <a:rPr lang="en-US" altLang="ja-JP" sz="2000" dirty="0">
                <a:solidFill>
                  <a:schemeClr val="tx2"/>
                </a:solidFill>
              </a:rPr>
              <a:t>2</a:t>
            </a:r>
            <a:r>
              <a:rPr lang="ja-JP" altLang="en-US" sz="2000" dirty="0">
                <a:solidFill>
                  <a:schemeClr val="tx2"/>
                </a:solidFill>
              </a:rPr>
              <a:t>割を維持。</a:t>
            </a:r>
            <a:r>
              <a:rPr lang="en-US" altLang="ja-JP" sz="2000" dirty="0"/>
              <a:t>2014 </a:t>
            </a:r>
            <a:r>
              <a:rPr lang="ja-JP" altLang="en-US" sz="2000" dirty="0"/>
              <a:t>年からの「地域医療構想」では、</a:t>
            </a:r>
            <a:r>
              <a:rPr lang="en-US" altLang="ja-JP" sz="2000" dirty="0"/>
              <a:t>2019</a:t>
            </a:r>
            <a:r>
              <a:rPr lang="ja-JP" altLang="en-US" sz="2000" dirty="0"/>
              <a:t>年</a:t>
            </a:r>
            <a:r>
              <a:rPr lang="en-US" altLang="ja-JP" sz="2000" dirty="0"/>
              <a:t>9</a:t>
            </a:r>
            <a:r>
              <a:rPr lang="ja-JP" altLang="en-US" sz="2000" dirty="0"/>
              <a:t>月に、</a:t>
            </a:r>
            <a:r>
              <a:rPr lang="en-US" altLang="ja-JP" sz="2000" dirty="0"/>
              <a:t>424</a:t>
            </a:r>
            <a:r>
              <a:rPr lang="ja-JP" altLang="en-US" sz="2000" dirty="0"/>
              <a:t>の公立・公的医療機関で「急性期の機能の見直し」が必要とされた。</a:t>
            </a:r>
            <a:br>
              <a:rPr lang="en-US" altLang="ja-JP" sz="2000" dirty="0"/>
            </a:br>
            <a:r>
              <a:rPr lang="ja-JP" altLang="en-US" sz="2000" dirty="0"/>
              <a:t>　　　　</a:t>
            </a:r>
            <a:r>
              <a:rPr lang="ja-JP" altLang="en-US" sz="2000" dirty="0">
                <a:solidFill>
                  <a:srgbClr val="FF0000"/>
                </a:solidFill>
              </a:rPr>
              <a:t>その際に、感染症を勘案せず（厚労大臣</a:t>
            </a:r>
            <a:r>
              <a:rPr lang="en-US" altLang="ja-JP" sz="2000" dirty="0">
                <a:solidFill>
                  <a:srgbClr val="FF0000"/>
                </a:solidFill>
              </a:rPr>
              <a:t>2020</a:t>
            </a:r>
            <a:r>
              <a:rPr lang="ja-JP" altLang="en-US" sz="2000" dirty="0">
                <a:solidFill>
                  <a:srgbClr val="FF0000"/>
                </a:solidFill>
              </a:rPr>
              <a:t>年</a:t>
            </a:r>
            <a:r>
              <a:rPr lang="en-US" altLang="ja-JP" sz="2000" dirty="0">
                <a:solidFill>
                  <a:srgbClr val="FF0000"/>
                </a:solidFill>
              </a:rPr>
              <a:t>6</a:t>
            </a:r>
            <a:r>
              <a:rPr lang="ja-JP" altLang="en-US" sz="2000" dirty="0">
                <a:solidFill>
                  <a:srgbClr val="FF0000"/>
                </a:solidFill>
              </a:rPr>
              <a:t>月</a:t>
            </a:r>
            <a:r>
              <a:rPr lang="en-US" altLang="ja-JP" sz="2000" dirty="0">
                <a:solidFill>
                  <a:srgbClr val="FF0000"/>
                </a:solidFill>
              </a:rPr>
              <a:t>5</a:t>
            </a:r>
            <a:r>
              <a:rPr lang="ja-JP" altLang="en-US" sz="2000" dirty="0">
                <a:solidFill>
                  <a:srgbClr val="FF0000"/>
                </a:solidFill>
              </a:rPr>
              <a:t>日記者会見）。</a:t>
            </a:r>
            <a:br>
              <a:rPr lang="en-US" altLang="ja-JP" sz="2000" dirty="0">
                <a:solidFill>
                  <a:srgbClr val="FF0000"/>
                </a:solidFill>
              </a:rPr>
            </a:br>
            <a:endParaRPr lang="ja-JP" altLang="en-US" sz="2000" dirty="0">
              <a:solidFill>
                <a:srgbClr val="FF0000"/>
              </a:solidFill>
            </a:endParaRPr>
          </a:p>
        </p:txBody>
      </p:sp>
      <p:graphicFrame>
        <p:nvGraphicFramePr>
          <p:cNvPr id="7" name="コンテンツ プレースホルダー 6">
            <a:extLst>
              <a:ext uri="{FF2B5EF4-FFF2-40B4-BE49-F238E27FC236}">
                <a16:creationId xmlns:a16="http://schemas.microsoft.com/office/drawing/2014/main" id="{66E20296-9DED-4DD7-9FDB-1256C7905FF3}"/>
              </a:ext>
            </a:extLst>
          </p:cNvPr>
          <p:cNvGraphicFramePr>
            <a:graphicFrameLocks noGrp="1"/>
          </p:cNvGraphicFramePr>
          <p:nvPr>
            <p:ph idx="1"/>
            <p:extLst>
              <p:ext uri="{D42A27DB-BD31-4B8C-83A1-F6EECF244321}">
                <p14:modId xmlns:p14="http://schemas.microsoft.com/office/powerpoint/2010/main" val="3326489742"/>
              </p:ext>
            </p:extLst>
          </p:nvPr>
        </p:nvGraphicFramePr>
        <p:xfrm>
          <a:off x="148590" y="2825045"/>
          <a:ext cx="8846820" cy="4093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83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438B14-20D8-43C4-8369-9AD18CF88B94}"/>
              </a:ext>
            </a:extLst>
          </p:cNvPr>
          <p:cNvSpPr>
            <a:spLocks noGrp="1"/>
          </p:cNvSpPr>
          <p:nvPr>
            <p:ph type="title"/>
          </p:nvPr>
        </p:nvSpPr>
        <p:spPr>
          <a:xfrm>
            <a:off x="0" y="1751013"/>
            <a:ext cx="9067800" cy="428625"/>
          </a:xfrm>
        </p:spPr>
        <p:txBody>
          <a:bodyPr>
            <a:normAutofit fontScale="90000"/>
          </a:bodyPr>
          <a:lstStyle/>
          <a:p>
            <a:r>
              <a:rPr lang="ja-JP" altLang="en-US" sz="1800" dirty="0"/>
              <a:t>　　　</a:t>
            </a:r>
            <a:r>
              <a:rPr lang="ja-JP" altLang="en-US" sz="2700" dirty="0"/>
              <a:t>保健所法から地域保健法への改正（</a:t>
            </a:r>
            <a:r>
              <a:rPr lang="en-US" altLang="ja-JP" sz="2700" dirty="0"/>
              <a:t>1994</a:t>
            </a:r>
            <a:r>
              <a:rPr lang="ja-JP" altLang="en-US" sz="2700" dirty="0"/>
              <a:t>年度、全面施行</a:t>
            </a:r>
            <a:r>
              <a:rPr lang="en-US" altLang="ja-JP" sz="2700" dirty="0"/>
              <a:t>97</a:t>
            </a:r>
            <a:r>
              <a:rPr lang="ja-JP" altLang="en-US" sz="2700" dirty="0"/>
              <a:t>年度）</a:t>
            </a:r>
            <a:br>
              <a:rPr lang="en-US" altLang="ja-JP" sz="2700" dirty="0"/>
            </a:br>
            <a:br>
              <a:rPr lang="en-US" altLang="ja-JP" sz="2200" dirty="0"/>
            </a:br>
            <a:r>
              <a:rPr lang="ja-JP" altLang="en-US" sz="2200" dirty="0"/>
              <a:t>保健所の所管区域を広域化→統廃合を促す。市町村が保健センターを設置できる</a:t>
            </a:r>
            <a:br>
              <a:rPr lang="en-US" altLang="ja-JP" sz="2200" dirty="0"/>
            </a:br>
            <a:r>
              <a:rPr lang="ja-JP" altLang="en-US" sz="2200" dirty="0"/>
              <a:t>　その前に国からの運営費交付金と補助金が順次一般財源化（</a:t>
            </a:r>
            <a:r>
              <a:rPr lang="en-US" altLang="ja-JP" sz="2200" dirty="0"/>
              <a:t>94</a:t>
            </a:r>
            <a:r>
              <a:rPr lang="ja-JP" altLang="en-US" sz="2200" dirty="0"/>
              <a:t>年に全額）。　</a:t>
            </a:r>
            <a:br>
              <a:rPr lang="en-US" altLang="ja-JP" sz="2200" dirty="0"/>
            </a:br>
            <a:r>
              <a:rPr lang="ja-JP" altLang="en-US" sz="2200" dirty="0">
                <a:solidFill>
                  <a:srgbClr val="FF0000"/>
                </a:solidFill>
              </a:rPr>
              <a:t>保健所職員総数は</a:t>
            </a:r>
            <a:r>
              <a:rPr lang="en-US" altLang="ja-JP" sz="2200" dirty="0">
                <a:solidFill>
                  <a:srgbClr val="FF0000"/>
                </a:solidFill>
              </a:rPr>
              <a:t>1989</a:t>
            </a:r>
            <a:r>
              <a:rPr lang="ja-JP" altLang="en-US" sz="2200" dirty="0">
                <a:solidFill>
                  <a:srgbClr val="FF0000"/>
                </a:solidFill>
              </a:rPr>
              <a:t>年から</a:t>
            </a:r>
            <a:r>
              <a:rPr lang="en-US" altLang="ja-JP" sz="2200" dirty="0">
                <a:solidFill>
                  <a:srgbClr val="FF0000"/>
                </a:solidFill>
              </a:rPr>
              <a:t>2016</a:t>
            </a:r>
            <a:r>
              <a:rPr lang="ja-JP" altLang="en-US" sz="2200" dirty="0">
                <a:solidFill>
                  <a:srgbClr val="FF0000"/>
                </a:solidFill>
              </a:rPr>
              <a:t>年までに</a:t>
            </a:r>
            <a:r>
              <a:rPr lang="en-US" altLang="ja-JP" sz="2200" dirty="0">
                <a:solidFill>
                  <a:srgbClr val="FF0000"/>
                </a:solidFill>
              </a:rPr>
              <a:t>6500</a:t>
            </a:r>
            <a:r>
              <a:rPr lang="ja-JP" altLang="en-US" sz="2200" dirty="0">
                <a:solidFill>
                  <a:srgbClr val="FF0000"/>
                </a:solidFill>
              </a:rPr>
              <a:t>人減少</a:t>
            </a:r>
            <a:r>
              <a:rPr lang="ja-JP" altLang="en-US" sz="2200" dirty="0"/>
              <a:t>。ただし薬剤師・獣医師は約</a:t>
            </a:r>
            <a:r>
              <a:rPr lang="en-US" altLang="ja-JP" sz="2200" dirty="0"/>
              <a:t>3600</a:t>
            </a:r>
            <a:r>
              <a:rPr lang="ja-JP" altLang="en-US" sz="2200" dirty="0"/>
              <a:t>人増加（主として薬剤師）。いっぽう（准）看護師は減少。</a:t>
            </a:r>
            <a:r>
              <a:rPr lang="ja-JP" altLang="en-US" sz="2200" dirty="0">
                <a:solidFill>
                  <a:srgbClr val="FF0000"/>
                </a:solidFill>
              </a:rPr>
              <a:t>保健師は減っていないが非正規化（とくに女性、</a:t>
            </a:r>
            <a:r>
              <a:rPr lang="en-US" altLang="ja-JP" sz="2200" dirty="0">
                <a:solidFill>
                  <a:srgbClr val="FF0000"/>
                </a:solidFill>
              </a:rPr>
              <a:t>2018</a:t>
            </a:r>
            <a:r>
              <a:rPr lang="ja-JP" altLang="en-US" sz="2200" dirty="0">
                <a:solidFill>
                  <a:srgbClr val="FF0000"/>
                </a:solidFill>
              </a:rPr>
              <a:t>年の非正規比率は</a:t>
            </a:r>
            <a:r>
              <a:rPr lang="en-US" altLang="ja-JP" sz="2200" dirty="0">
                <a:solidFill>
                  <a:srgbClr val="FF0000"/>
                </a:solidFill>
              </a:rPr>
              <a:t>16%</a:t>
            </a:r>
            <a:r>
              <a:rPr lang="ja-JP" altLang="en-US" sz="2200" dirty="0">
                <a:solidFill>
                  <a:srgbClr val="FF0000"/>
                </a:solidFill>
              </a:rPr>
              <a:t>、男性は</a:t>
            </a:r>
            <a:r>
              <a:rPr lang="en-US" altLang="ja-JP" sz="2200" dirty="0">
                <a:solidFill>
                  <a:srgbClr val="FF0000"/>
                </a:solidFill>
              </a:rPr>
              <a:t>3.5%</a:t>
            </a:r>
            <a:r>
              <a:rPr lang="ja-JP" altLang="en-US" sz="2200" dirty="0">
                <a:solidFill>
                  <a:srgbClr val="FF0000"/>
                </a:solidFill>
              </a:rPr>
              <a:t>）</a:t>
            </a:r>
            <a:r>
              <a:rPr lang="ja-JP" altLang="en-US" sz="2200" dirty="0"/>
              <a:t>。保健所で減少が大きいのは「その他」と診療放射線技師、臨床検査技師</a:t>
            </a:r>
            <a:br>
              <a:rPr lang="en-US" altLang="ja-JP" sz="2200" dirty="0"/>
            </a:br>
            <a:br>
              <a:rPr lang="en-US" altLang="ja-JP" sz="2200" dirty="0"/>
            </a:br>
            <a:r>
              <a:rPr lang="ja-JP" altLang="en-US" sz="2200" dirty="0"/>
              <a:t>出所：全国保健所長会資料　　　　　　出所：社会保障統計年報　第</a:t>
            </a:r>
            <a:r>
              <a:rPr lang="en-US" altLang="ja-JP" sz="2200" dirty="0"/>
              <a:t>240</a:t>
            </a:r>
            <a:r>
              <a:rPr lang="ja-JP" altLang="en-US" sz="2200" dirty="0"/>
              <a:t>表　</a:t>
            </a:r>
            <a:br>
              <a:rPr lang="en-US" altLang="ja-JP" sz="1800" dirty="0"/>
            </a:br>
            <a:br>
              <a:rPr lang="en-US" altLang="ja-JP" sz="1800" dirty="0"/>
            </a:br>
            <a:endParaRPr lang="ja-JP" altLang="en-US" sz="1800" dirty="0"/>
          </a:p>
        </p:txBody>
      </p:sp>
      <p:pic>
        <p:nvPicPr>
          <p:cNvPr id="5" name="コンテンツ プレースホルダー 4">
            <a:extLst>
              <a:ext uri="{FF2B5EF4-FFF2-40B4-BE49-F238E27FC236}">
                <a16:creationId xmlns:a16="http://schemas.microsoft.com/office/drawing/2014/main" id="{4A7F23A6-127F-4397-8894-08B63C86AA01}"/>
              </a:ext>
            </a:extLst>
          </p:cNvPr>
          <p:cNvPicPr>
            <a:picLocks noGrp="1" noChangeAspect="1"/>
          </p:cNvPicPr>
          <p:nvPr>
            <p:ph idx="1"/>
          </p:nvPr>
        </p:nvPicPr>
        <p:blipFill>
          <a:blip r:embed="rId2"/>
          <a:stretch>
            <a:fillRect/>
          </a:stretch>
        </p:blipFill>
        <p:spPr>
          <a:xfrm>
            <a:off x="108154" y="3579732"/>
            <a:ext cx="4247822" cy="2945611"/>
          </a:xfrm>
          <a:prstGeom prst="rect">
            <a:avLst/>
          </a:prstGeom>
        </p:spPr>
      </p:pic>
      <p:sp>
        <p:nvSpPr>
          <p:cNvPr id="4" name="スライド番号プレースホルダー 3">
            <a:extLst>
              <a:ext uri="{FF2B5EF4-FFF2-40B4-BE49-F238E27FC236}">
                <a16:creationId xmlns:a16="http://schemas.microsoft.com/office/drawing/2014/main" id="{F2CEA9F4-F0BF-4DD6-A47B-4205F928A062}"/>
              </a:ext>
            </a:extLst>
          </p:cNvPr>
          <p:cNvSpPr>
            <a:spLocks noGrp="1"/>
          </p:cNvSpPr>
          <p:nvPr>
            <p:ph type="sldNum" sz="quarter" idx="12"/>
          </p:nvPr>
        </p:nvSpPr>
        <p:spPr/>
        <p:txBody>
          <a:bodyPr/>
          <a:lstStyle/>
          <a:p>
            <a:fld id="{339A7E36-234B-4671-92A6-5D51ED06A725}" type="slidenum">
              <a:rPr kumimoji="1" lang="ja-JP" altLang="en-US" smtClean="0"/>
              <a:t>16</a:t>
            </a:fld>
            <a:endParaRPr kumimoji="1" lang="ja-JP" altLang="en-US"/>
          </a:p>
        </p:txBody>
      </p:sp>
      <p:graphicFrame>
        <p:nvGraphicFramePr>
          <p:cNvPr id="6" name="グラフ 5">
            <a:extLst>
              <a:ext uri="{FF2B5EF4-FFF2-40B4-BE49-F238E27FC236}">
                <a16:creationId xmlns:a16="http://schemas.microsoft.com/office/drawing/2014/main" id="{F3455867-C1E4-4BF9-9AE5-F6F44BF33066}"/>
              </a:ext>
            </a:extLst>
          </p:cNvPr>
          <p:cNvGraphicFramePr>
            <a:graphicFrameLocks/>
          </p:cNvGraphicFramePr>
          <p:nvPr>
            <p:extLst>
              <p:ext uri="{D42A27DB-BD31-4B8C-83A1-F6EECF244321}">
                <p14:modId xmlns:p14="http://schemas.microsoft.com/office/powerpoint/2010/main" val="4061839221"/>
              </p:ext>
            </p:extLst>
          </p:nvPr>
        </p:nvGraphicFramePr>
        <p:xfrm>
          <a:off x="4644008" y="3429000"/>
          <a:ext cx="4247822"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76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5C8E8-5B98-48D0-A47B-B9AC36411D53}"/>
              </a:ext>
            </a:extLst>
          </p:cNvPr>
          <p:cNvSpPr>
            <a:spLocks noGrp="1"/>
          </p:cNvSpPr>
          <p:nvPr>
            <p:ph type="title"/>
          </p:nvPr>
        </p:nvSpPr>
        <p:spPr>
          <a:xfrm>
            <a:off x="0" y="177783"/>
            <a:ext cx="9052560" cy="442905"/>
          </a:xfrm>
        </p:spPr>
        <p:txBody>
          <a:bodyPr>
            <a:noAutofit/>
          </a:bodyPr>
          <a:lstStyle/>
          <a:p>
            <a:pPr algn="ctr"/>
            <a:r>
              <a:rPr lang="ja-JP" altLang="en-US" sz="2400" dirty="0">
                <a:latin typeface="+mn-lt"/>
              </a:rPr>
              <a:t>地方衛生研究所</a:t>
            </a:r>
            <a:br>
              <a:rPr lang="en-US" altLang="ja-JP" sz="2100" dirty="0">
                <a:latin typeface="+mn-lt"/>
              </a:rPr>
            </a:br>
            <a:r>
              <a:rPr lang="ja-JP" altLang="en-US" sz="2100" dirty="0">
                <a:latin typeface="+mn-lt"/>
              </a:rPr>
              <a:t>都道府県・政令市・中核市等で設置、全国</a:t>
            </a:r>
            <a:r>
              <a:rPr lang="en-US" altLang="ja-JP" sz="2100" dirty="0">
                <a:latin typeface="+mn-lt"/>
              </a:rPr>
              <a:t>77</a:t>
            </a:r>
            <a:r>
              <a:rPr lang="ja-JP" altLang="en-US" sz="2100" dirty="0">
                <a:latin typeface="+mn-lt"/>
              </a:rPr>
              <a:t>か所</a:t>
            </a:r>
          </a:p>
        </p:txBody>
      </p:sp>
      <p:sp>
        <p:nvSpPr>
          <p:cNvPr id="3" name="コンテンツ プレースホルダー 2">
            <a:extLst>
              <a:ext uri="{FF2B5EF4-FFF2-40B4-BE49-F238E27FC236}">
                <a16:creationId xmlns:a16="http://schemas.microsoft.com/office/drawing/2014/main" id="{A9BA7BC4-19ED-4545-A63B-59BB5B64B990}"/>
              </a:ext>
            </a:extLst>
          </p:cNvPr>
          <p:cNvSpPr>
            <a:spLocks noGrp="1"/>
          </p:cNvSpPr>
          <p:nvPr>
            <p:ph idx="1"/>
          </p:nvPr>
        </p:nvSpPr>
        <p:spPr>
          <a:xfrm>
            <a:off x="0" y="764704"/>
            <a:ext cx="9144000" cy="4798308"/>
          </a:xfrm>
        </p:spPr>
        <p:txBody>
          <a:bodyPr>
            <a:noAutofit/>
          </a:bodyPr>
          <a:lstStyle/>
          <a:p>
            <a:pPr marL="0" indent="0">
              <a:buNone/>
            </a:pPr>
            <a:r>
              <a:rPr kumimoji="1" lang="ja-JP" altLang="en-US" sz="2000" dirty="0"/>
              <a:t>・検査</a:t>
            </a:r>
            <a:r>
              <a:rPr lang="ja-JP" altLang="en-US" sz="2000" dirty="0"/>
              <a:t>は</a:t>
            </a:r>
            <a:r>
              <a:rPr kumimoji="1" lang="ja-JP" altLang="en-US" sz="2000" dirty="0"/>
              <a:t>衛生研に集約されてきたが</a:t>
            </a:r>
            <a:r>
              <a:rPr lang="ja-JP" altLang="en-US" sz="2000" dirty="0"/>
              <a:t>、衛生研の機能は低下していた</a:t>
            </a:r>
            <a:r>
              <a:rPr kumimoji="1" lang="ja-JP" altLang="en-US" sz="2000" dirty="0"/>
              <a:t>（</a:t>
            </a:r>
            <a:r>
              <a:rPr kumimoji="1" lang="en-US" altLang="ja-JP" sz="2000" dirty="0"/>
              <a:t>2010</a:t>
            </a:r>
            <a:r>
              <a:rPr kumimoji="1" lang="ja-JP" altLang="en-US" sz="2000" dirty="0"/>
              <a:t>年</a:t>
            </a:r>
            <a:r>
              <a:rPr kumimoji="1" lang="en-US" altLang="ja-JP" sz="2000" dirty="0"/>
              <a:t>7</a:t>
            </a:r>
            <a:r>
              <a:rPr kumimoji="1" lang="ja-JP" altLang="en-US" sz="2000" dirty="0"/>
              <a:t>月の地域保健対策検討会第</a:t>
            </a:r>
            <a:r>
              <a:rPr kumimoji="1" lang="en-US" altLang="ja-JP" sz="2000" dirty="0"/>
              <a:t>1</a:t>
            </a:r>
            <a:r>
              <a:rPr kumimoji="1" lang="ja-JP" altLang="en-US" sz="2000" dirty="0"/>
              <a:t>回で指摘）　　　　　　　　</a:t>
            </a:r>
            <a:endParaRPr kumimoji="1" lang="en-US" altLang="ja-JP" sz="2000" dirty="0"/>
          </a:p>
          <a:p>
            <a:pPr marL="0" indent="0">
              <a:buNone/>
            </a:pPr>
            <a:r>
              <a:rPr lang="ja-JP" altLang="en-US" sz="2000" dirty="0"/>
              <a:t>・</a:t>
            </a:r>
            <a:r>
              <a:rPr lang="ja-JP" altLang="ja-JP" sz="2000" dirty="0"/>
              <a:t>地方財政</a:t>
            </a:r>
            <a:r>
              <a:rPr lang="ja-JP" altLang="en-US" sz="2000" dirty="0"/>
              <a:t>の</a:t>
            </a:r>
            <a:r>
              <a:rPr lang="ja-JP" altLang="ja-JP" sz="2000" dirty="0"/>
              <a:t>悪化</a:t>
            </a:r>
            <a:r>
              <a:rPr lang="ja-JP" altLang="en-US" sz="2000" dirty="0"/>
              <a:t>にともない衛生研は削減の標的になった。設置法律がなく、最低の歯止めがない。</a:t>
            </a:r>
            <a:r>
              <a:rPr kumimoji="1" lang="ja-JP" altLang="en-US" sz="2000" dirty="0"/>
              <a:t>大阪府では</a:t>
            </a:r>
            <a:r>
              <a:rPr kumimoji="1" lang="en-US" altLang="ja-JP" sz="2000" dirty="0"/>
              <a:t>2017</a:t>
            </a:r>
            <a:r>
              <a:rPr kumimoji="1" lang="ja-JP" altLang="en-US" sz="2000" dirty="0"/>
              <a:t>年に地方独法化。</a:t>
            </a:r>
            <a:r>
              <a:rPr lang="ja-JP" altLang="en-US" sz="2000" dirty="0"/>
              <a:t>大阪府職労は</a:t>
            </a:r>
            <a:r>
              <a:rPr lang="en-US" altLang="ja-JP" sz="2000" dirty="0"/>
              <a:t>2020</a:t>
            </a:r>
            <a:r>
              <a:rPr lang="ja-JP" altLang="en-US" sz="2000" dirty="0"/>
              <a:t>年</a:t>
            </a:r>
            <a:r>
              <a:rPr lang="en-US" altLang="ja-JP" sz="2000" dirty="0"/>
              <a:t>3</a:t>
            </a:r>
            <a:r>
              <a:rPr lang="ja-JP" altLang="en-US" sz="2000" dirty="0"/>
              <a:t>月</a:t>
            </a:r>
            <a:r>
              <a:rPr lang="en-US" altLang="ja-JP" sz="2000" dirty="0"/>
              <a:t>25</a:t>
            </a:r>
            <a:r>
              <a:rPr lang="ja-JP" altLang="en-US" sz="2000" dirty="0"/>
              <a:t>日に府立直営を求める声明。コロナ禍で疲弊と。</a:t>
            </a:r>
            <a:endParaRPr lang="en-US" altLang="ja-JP" sz="2000" dirty="0"/>
          </a:p>
          <a:p>
            <a:pPr marL="0" indent="0">
              <a:buNone/>
            </a:pPr>
            <a:r>
              <a:rPr lang="ja-JP" altLang="en-US" sz="2000" dirty="0">
                <a:solidFill>
                  <a:srgbClr val="FF0000"/>
                </a:solidFill>
              </a:rPr>
              <a:t>　　　　　　　　　全国の衛生研の臨床検査技師数は、</a:t>
            </a:r>
            <a:r>
              <a:rPr lang="en-US" altLang="ja-JP" sz="2000" dirty="0">
                <a:solidFill>
                  <a:srgbClr val="FF0000"/>
                </a:solidFill>
              </a:rPr>
              <a:t>2019</a:t>
            </a:r>
            <a:r>
              <a:rPr lang="ja-JP" altLang="en-US" sz="2000" dirty="0">
                <a:solidFill>
                  <a:srgbClr val="FF0000"/>
                </a:solidFill>
              </a:rPr>
              <a:t>年に</a:t>
            </a:r>
            <a:r>
              <a:rPr lang="en-US" altLang="ja-JP" sz="2000" dirty="0">
                <a:solidFill>
                  <a:srgbClr val="FF0000"/>
                </a:solidFill>
              </a:rPr>
              <a:t>341</a:t>
            </a:r>
            <a:r>
              <a:rPr lang="ja-JP" altLang="en-US" sz="2000" dirty="0">
                <a:solidFill>
                  <a:srgbClr val="FF0000"/>
                </a:solidFill>
              </a:rPr>
              <a:t>人</a:t>
            </a:r>
            <a:endParaRPr lang="en-US" altLang="ja-JP" sz="2000" dirty="0">
              <a:solidFill>
                <a:srgbClr val="FF0000"/>
              </a:solidFill>
            </a:endParaRPr>
          </a:p>
          <a:p>
            <a:pPr marL="0" indent="0">
              <a:buNone/>
            </a:pPr>
            <a:endParaRPr lang="en-US" altLang="ja-JP" sz="2000" dirty="0">
              <a:solidFill>
                <a:srgbClr val="FF0000"/>
              </a:solidFill>
            </a:endParaRPr>
          </a:p>
          <a:p>
            <a:pPr marL="0" indent="0">
              <a:buNone/>
            </a:pPr>
            <a:r>
              <a:rPr lang="ja-JP" altLang="en-US" sz="2000" dirty="0"/>
              <a:t>図</a:t>
            </a:r>
            <a:r>
              <a:rPr lang="en-US" altLang="ja-JP" sz="2000" dirty="0"/>
              <a:t>11</a:t>
            </a:r>
            <a:r>
              <a:rPr lang="ja-JP" altLang="en-US" sz="2000" dirty="0"/>
              <a:t>　地方衛生研究所の職員総数と臨床検査技師数　出所：衛生行政報告例各年版より作成</a:t>
            </a:r>
            <a:endParaRPr lang="en-US" altLang="ja-JP" sz="2000" dirty="0"/>
          </a:p>
          <a:p>
            <a:pPr marL="0" indent="0">
              <a:buNone/>
            </a:pPr>
            <a:endParaRPr lang="en-US" altLang="ja-JP" sz="2000" dirty="0"/>
          </a:p>
          <a:p>
            <a:pPr marL="0" indent="0">
              <a:buNone/>
            </a:pPr>
            <a:endParaRPr kumimoji="1" lang="ja-JP" altLang="en-US" sz="2000" dirty="0"/>
          </a:p>
        </p:txBody>
      </p:sp>
      <p:sp>
        <p:nvSpPr>
          <p:cNvPr id="5" name="スライド番号プレースホルダー 4">
            <a:extLst>
              <a:ext uri="{FF2B5EF4-FFF2-40B4-BE49-F238E27FC236}">
                <a16:creationId xmlns:a16="http://schemas.microsoft.com/office/drawing/2014/main" id="{1695353C-8DFC-45F2-B648-92C8A3BB5231}"/>
              </a:ext>
            </a:extLst>
          </p:cNvPr>
          <p:cNvSpPr>
            <a:spLocks noGrp="1"/>
          </p:cNvSpPr>
          <p:nvPr>
            <p:ph type="sldNum" sz="quarter" idx="12"/>
          </p:nvPr>
        </p:nvSpPr>
        <p:spPr/>
        <p:txBody>
          <a:bodyPr/>
          <a:lstStyle/>
          <a:p>
            <a:fld id="{63CF4C7E-BC84-424E-9350-A63F82B05A0E}" type="slidenum">
              <a:rPr kumimoji="1" lang="ja-JP" altLang="en-US" smtClean="0"/>
              <a:t>17</a:t>
            </a:fld>
            <a:endParaRPr kumimoji="1" lang="ja-JP" altLang="en-US"/>
          </a:p>
        </p:txBody>
      </p:sp>
      <p:graphicFrame>
        <p:nvGraphicFramePr>
          <p:cNvPr id="7" name="グラフ 6">
            <a:extLst>
              <a:ext uri="{FF2B5EF4-FFF2-40B4-BE49-F238E27FC236}">
                <a16:creationId xmlns:a16="http://schemas.microsoft.com/office/drawing/2014/main" id="{A0AE2ABC-3042-415B-8242-BEBF50DC95BE}"/>
              </a:ext>
            </a:extLst>
          </p:cNvPr>
          <p:cNvGraphicFramePr>
            <a:graphicFrameLocks/>
          </p:cNvGraphicFramePr>
          <p:nvPr>
            <p:extLst>
              <p:ext uri="{D42A27DB-BD31-4B8C-83A1-F6EECF244321}">
                <p14:modId xmlns:p14="http://schemas.microsoft.com/office/powerpoint/2010/main" val="1178324472"/>
              </p:ext>
            </p:extLst>
          </p:nvPr>
        </p:nvGraphicFramePr>
        <p:xfrm>
          <a:off x="107504" y="3068960"/>
          <a:ext cx="8856984" cy="36525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656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A2CEE4-7C95-4098-83C3-8FA9617483CC}"/>
              </a:ext>
            </a:extLst>
          </p:cNvPr>
          <p:cNvSpPr>
            <a:spLocks noGrp="1"/>
          </p:cNvSpPr>
          <p:nvPr>
            <p:ph type="title"/>
          </p:nvPr>
        </p:nvSpPr>
        <p:spPr>
          <a:xfrm>
            <a:off x="160020" y="131733"/>
            <a:ext cx="8983980" cy="868680"/>
          </a:xfrm>
        </p:spPr>
        <p:txBody>
          <a:bodyPr>
            <a:normAutofit fontScale="90000"/>
          </a:bodyPr>
          <a:lstStyle/>
          <a:p>
            <a:pPr algn="ctr"/>
            <a:r>
              <a:rPr lang="ja-JP" altLang="en-US" sz="3000" dirty="0"/>
              <a:t>新型インフルエンザ</a:t>
            </a:r>
            <a:r>
              <a:rPr lang="en-US" altLang="ja-JP" sz="3000" dirty="0"/>
              <a:t>(A/H1N1)</a:t>
            </a:r>
            <a:r>
              <a:rPr lang="ja-JP" altLang="en-US" sz="3000" dirty="0"/>
              <a:t>対策総括会議と</a:t>
            </a:r>
            <a:br>
              <a:rPr lang="en-US" altLang="ja-JP" sz="3000" dirty="0"/>
            </a:br>
            <a:r>
              <a:rPr lang="ja-JP" altLang="en-US" sz="3000" dirty="0"/>
              <a:t>地域保健対策検討会（</a:t>
            </a:r>
            <a:r>
              <a:rPr lang="en-US" altLang="ja-JP" sz="3000" dirty="0"/>
              <a:t>2010</a:t>
            </a:r>
            <a:r>
              <a:rPr lang="ja-JP" altLang="en-US" sz="3000" dirty="0"/>
              <a:t>年</a:t>
            </a:r>
            <a:r>
              <a:rPr lang="en-US" altLang="ja-JP" sz="3000" dirty="0"/>
              <a:t>7</a:t>
            </a:r>
            <a:r>
              <a:rPr lang="ja-JP" altLang="en-US" sz="3000" dirty="0"/>
              <a:t>月－</a:t>
            </a:r>
            <a:r>
              <a:rPr lang="en-US" altLang="ja-JP" sz="3000" dirty="0"/>
              <a:t>2012</a:t>
            </a:r>
            <a:r>
              <a:rPr lang="ja-JP" altLang="en-US" sz="3000" dirty="0"/>
              <a:t>年</a:t>
            </a:r>
            <a:r>
              <a:rPr lang="en-US" altLang="ja-JP" sz="3000" dirty="0"/>
              <a:t>3</a:t>
            </a:r>
            <a:r>
              <a:rPr lang="ja-JP" altLang="en-US" sz="3000" dirty="0"/>
              <a:t>月）</a:t>
            </a:r>
          </a:p>
        </p:txBody>
      </p:sp>
      <p:sp>
        <p:nvSpPr>
          <p:cNvPr id="3" name="コンテンツ プレースホルダー 2">
            <a:extLst>
              <a:ext uri="{FF2B5EF4-FFF2-40B4-BE49-F238E27FC236}">
                <a16:creationId xmlns:a16="http://schemas.microsoft.com/office/drawing/2014/main" id="{973A8F00-67F6-40E8-8CEB-FCA7658BDD85}"/>
              </a:ext>
            </a:extLst>
          </p:cNvPr>
          <p:cNvSpPr>
            <a:spLocks noGrp="1"/>
          </p:cNvSpPr>
          <p:nvPr>
            <p:ph idx="1"/>
          </p:nvPr>
        </p:nvSpPr>
        <p:spPr>
          <a:xfrm>
            <a:off x="91440" y="1124744"/>
            <a:ext cx="8961120" cy="5832648"/>
          </a:xfrm>
        </p:spPr>
        <p:txBody>
          <a:bodyPr>
            <a:noAutofit/>
          </a:bodyPr>
          <a:lstStyle/>
          <a:p>
            <a:r>
              <a:rPr kumimoji="1" lang="ja-JP" altLang="en-US" sz="2400" dirty="0"/>
              <a:t>総括会議報告書（</a:t>
            </a:r>
            <a:r>
              <a:rPr kumimoji="1" lang="en-US" altLang="ja-JP" sz="2400" dirty="0"/>
              <a:t>2010</a:t>
            </a:r>
            <a:r>
              <a:rPr kumimoji="1" lang="ja-JP" altLang="en-US" sz="2400" dirty="0"/>
              <a:t>年</a:t>
            </a:r>
            <a:r>
              <a:rPr kumimoji="1" lang="en-US" altLang="ja-JP" sz="2400" dirty="0"/>
              <a:t>6</a:t>
            </a:r>
            <a:r>
              <a:rPr kumimoji="1" lang="ja-JP" altLang="en-US" sz="2400" dirty="0"/>
              <a:t>月）では次の記述：「とりわけ、地方衛生研究所の</a:t>
            </a:r>
            <a:r>
              <a:rPr kumimoji="1" lang="en-US" altLang="ja-JP" sz="2400" dirty="0">
                <a:solidFill>
                  <a:srgbClr val="FF0000"/>
                </a:solidFill>
              </a:rPr>
              <a:t>PCR</a:t>
            </a:r>
            <a:r>
              <a:rPr kumimoji="1" lang="ja-JP" altLang="en-US" sz="2400" dirty="0">
                <a:solidFill>
                  <a:srgbClr val="FF0000"/>
                </a:solidFill>
              </a:rPr>
              <a:t>を含めた</a:t>
            </a:r>
            <a:r>
              <a:rPr kumimoji="1" lang="ja-JP" altLang="en-US" sz="2400" dirty="0"/>
              <a:t>検査体制などについて強化するとともに、地方衛生研究所の法的位置づけについて検討が必要である」。</a:t>
            </a:r>
            <a:r>
              <a:rPr kumimoji="1" lang="en-US" altLang="ja-JP" sz="2400" dirty="0"/>
              <a:t>6</a:t>
            </a:r>
            <a:r>
              <a:rPr kumimoji="1" lang="ja-JP" altLang="en-US" sz="2400" dirty="0"/>
              <a:t>月</a:t>
            </a:r>
            <a:r>
              <a:rPr kumimoji="1" lang="en-US" altLang="ja-JP" sz="2400" dirty="0"/>
              <a:t>8</a:t>
            </a:r>
            <a:r>
              <a:rPr kumimoji="1" lang="ja-JP" altLang="en-US" sz="2400" dirty="0"/>
              <a:t>日の第</a:t>
            </a:r>
            <a:r>
              <a:rPr kumimoji="1" lang="en-US" altLang="ja-JP" sz="2400" dirty="0"/>
              <a:t>7</a:t>
            </a:r>
            <a:r>
              <a:rPr kumimoji="1" lang="ja-JP" altLang="en-US" sz="2400" dirty="0"/>
              <a:t>回会議（最終回）で、会議委員の</a:t>
            </a:r>
            <a:r>
              <a:rPr kumimoji="1" lang="ja-JP" altLang="en-US" sz="2400" dirty="0">
                <a:solidFill>
                  <a:schemeClr val="tx2"/>
                </a:solidFill>
              </a:rPr>
              <a:t>岡部信彦</a:t>
            </a:r>
            <a:r>
              <a:rPr kumimoji="1" lang="ja-JP" altLang="en-US" sz="2400" dirty="0"/>
              <a:t>は、</a:t>
            </a:r>
            <a:r>
              <a:rPr kumimoji="1" lang="en-US" altLang="ja-JP" sz="2400" dirty="0"/>
              <a:t>PCR</a:t>
            </a:r>
            <a:r>
              <a:rPr kumimoji="1" lang="ja-JP" altLang="en-US" sz="2400" dirty="0"/>
              <a:t>の語を削除するように発言したが、残った。また</a:t>
            </a:r>
            <a:r>
              <a:rPr kumimoji="1" lang="ja-JP" altLang="en-US" sz="2400" dirty="0">
                <a:solidFill>
                  <a:srgbClr val="FF0000"/>
                </a:solidFill>
              </a:rPr>
              <a:t>原案</a:t>
            </a:r>
            <a:r>
              <a:rPr kumimoji="1" lang="ja-JP" altLang="en-US" sz="2400" dirty="0"/>
              <a:t>にあった「民間を活用するのか」のくだりも削除を要求。こちらは削除された。</a:t>
            </a:r>
            <a:endParaRPr kumimoji="1" lang="en-US" altLang="ja-JP" sz="2400" dirty="0"/>
          </a:p>
          <a:p>
            <a:r>
              <a:rPr lang="en-US" altLang="ja-JP" sz="2400" dirty="0"/>
              <a:t>2010</a:t>
            </a:r>
            <a:r>
              <a:rPr lang="ja-JP" altLang="en-US" sz="2400" dirty="0"/>
              <a:t>年の対策検討会第</a:t>
            </a:r>
            <a:r>
              <a:rPr lang="en-US" altLang="ja-JP" sz="2400" dirty="0"/>
              <a:t>1</a:t>
            </a:r>
            <a:r>
              <a:rPr lang="ja-JP" altLang="en-US" sz="2400" dirty="0"/>
              <a:t>回（</a:t>
            </a:r>
            <a:r>
              <a:rPr lang="en-US" altLang="ja-JP" sz="2400" dirty="0"/>
              <a:t>7</a:t>
            </a:r>
            <a:r>
              <a:rPr lang="ja-JP" altLang="en-US" sz="2400" dirty="0"/>
              <a:t>月</a:t>
            </a:r>
            <a:r>
              <a:rPr lang="en-US" altLang="ja-JP" sz="2400" dirty="0"/>
              <a:t>20</a:t>
            </a:r>
            <a:r>
              <a:rPr lang="ja-JP" altLang="en-US" sz="2400" dirty="0"/>
              <a:t>日）では、保健所数の減少は紹介されたが、職員数の減少には触れず。衛生研の窮状を、委員（群馬県衛生環境研究所長）が報告。</a:t>
            </a:r>
            <a:endParaRPr lang="en-US" altLang="ja-JP" sz="2400" dirty="0"/>
          </a:p>
          <a:p>
            <a:r>
              <a:rPr kumimoji="1" lang="ja-JP" altLang="en-US" sz="2400" dirty="0"/>
              <a:t>対策会議報告（</a:t>
            </a:r>
            <a:r>
              <a:rPr kumimoji="1" lang="en-US" altLang="ja-JP" sz="2400" dirty="0"/>
              <a:t>2012</a:t>
            </a:r>
            <a:r>
              <a:rPr kumimoji="1" lang="ja-JP" altLang="en-US" sz="2400" dirty="0"/>
              <a:t>年</a:t>
            </a:r>
            <a:r>
              <a:rPr kumimoji="1" lang="en-US" altLang="ja-JP" sz="2400" dirty="0"/>
              <a:t>3</a:t>
            </a:r>
            <a:r>
              <a:rPr kumimoji="1" lang="ja-JP" altLang="en-US" sz="2400" dirty="0"/>
              <a:t>月）では、「地域のソーシャル・キャピタルに立脚した」「住民主体の健康なまちづくり」を謳う。非感染性疾患（</a:t>
            </a:r>
            <a:r>
              <a:rPr kumimoji="1" lang="en-US" altLang="ja-JP" sz="2400" dirty="0"/>
              <a:t>NCD)</a:t>
            </a:r>
            <a:r>
              <a:rPr kumimoji="1" lang="ja-JP" altLang="en-US" sz="2400" dirty="0"/>
              <a:t>の拡大に留意。</a:t>
            </a:r>
            <a:r>
              <a:rPr kumimoji="1" lang="ja-JP" altLang="en-US" sz="2400" dirty="0">
                <a:solidFill>
                  <a:srgbClr val="FF0000"/>
                </a:solidFill>
              </a:rPr>
              <a:t>保健所・衛生研の機能強化に触れず</a:t>
            </a:r>
            <a:r>
              <a:rPr kumimoji="1" lang="ja-JP" altLang="en-US" sz="2400" dirty="0"/>
              <a:t>。　　　→公衆衛生は公助から自助共助に</a:t>
            </a:r>
            <a:r>
              <a:rPr lang="ja-JP" altLang="en-US" sz="2400" dirty="0"/>
              <a:t>シフト（次のスライド）。　　　</a:t>
            </a:r>
            <a:r>
              <a:rPr kumimoji="1" lang="en-US" altLang="ja-JP" sz="2400" dirty="0"/>
              <a:t>2015</a:t>
            </a:r>
            <a:r>
              <a:rPr kumimoji="1" lang="ja-JP" altLang="en-US" sz="2400" dirty="0"/>
              <a:t>年から厚労省</a:t>
            </a:r>
            <a:r>
              <a:rPr kumimoji="1" lang="en-US" altLang="ja-JP" sz="2400" dirty="0"/>
              <a:t>HP</a:t>
            </a:r>
            <a:r>
              <a:rPr kumimoji="1" lang="ja-JP" altLang="en-US" sz="2400" dirty="0"/>
              <a:t>の地域保健のページではソーシャルキャピタルを強調。</a:t>
            </a:r>
          </a:p>
        </p:txBody>
      </p:sp>
      <p:sp>
        <p:nvSpPr>
          <p:cNvPr id="4" name="スライド番号プレースホルダー 3">
            <a:extLst>
              <a:ext uri="{FF2B5EF4-FFF2-40B4-BE49-F238E27FC236}">
                <a16:creationId xmlns:a16="http://schemas.microsoft.com/office/drawing/2014/main" id="{818FD307-AE79-47E2-AF06-3A0AF58B6EFB}"/>
              </a:ext>
            </a:extLst>
          </p:cNvPr>
          <p:cNvSpPr>
            <a:spLocks noGrp="1"/>
          </p:cNvSpPr>
          <p:nvPr>
            <p:ph type="sldNum" sz="quarter" idx="12"/>
          </p:nvPr>
        </p:nvSpPr>
        <p:spPr/>
        <p:txBody>
          <a:bodyPr/>
          <a:lstStyle/>
          <a:p>
            <a:fld id="{63CF4C7E-BC84-424E-9350-A63F82B05A0E}" type="slidenum">
              <a:rPr kumimoji="1" lang="ja-JP" altLang="en-US" smtClean="0"/>
              <a:t>18</a:t>
            </a:fld>
            <a:endParaRPr kumimoji="1" lang="ja-JP" altLang="en-US"/>
          </a:p>
        </p:txBody>
      </p:sp>
    </p:spTree>
    <p:extLst>
      <p:ext uri="{BB962C8B-B14F-4D97-AF65-F5344CB8AC3E}">
        <p14:creationId xmlns:p14="http://schemas.microsoft.com/office/powerpoint/2010/main" val="2064798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0B41B-B027-4990-81BA-E063735B4E4B}"/>
              </a:ext>
            </a:extLst>
          </p:cNvPr>
          <p:cNvSpPr>
            <a:spLocks noGrp="1"/>
          </p:cNvSpPr>
          <p:nvPr>
            <p:ph type="title"/>
          </p:nvPr>
        </p:nvSpPr>
        <p:spPr/>
        <p:txBody>
          <a:bodyPr/>
          <a:lstStyle/>
          <a:p>
            <a:endParaRPr kumimoji="1" lang="ja-JP" altLang="en-US"/>
          </a:p>
        </p:txBody>
      </p:sp>
      <p:pic>
        <p:nvPicPr>
          <p:cNvPr id="6" name="コンテンツ プレースホルダー 5">
            <a:extLst>
              <a:ext uri="{FF2B5EF4-FFF2-40B4-BE49-F238E27FC236}">
                <a16:creationId xmlns:a16="http://schemas.microsoft.com/office/drawing/2014/main" id="{C28AEF1E-7256-497F-AE01-F0964CCF80C5}"/>
              </a:ext>
            </a:extLst>
          </p:cNvPr>
          <p:cNvPicPr>
            <a:picLocks noGrp="1" noChangeAspect="1"/>
          </p:cNvPicPr>
          <p:nvPr>
            <p:ph idx="1"/>
          </p:nvPr>
        </p:nvPicPr>
        <p:blipFill>
          <a:blip r:embed="rId2"/>
          <a:stretch>
            <a:fillRect/>
          </a:stretch>
        </p:blipFill>
        <p:spPr>
          <a:xfrm>
            <a:off x="457200" y="152636"/>
            <a:ext cx="8147248" cy="6552728"/>
          </a:xfrm>
        </p:spPr>
      </p:pic>
      <p:sp>
        <p:nvSpPr>
          <p:cNvPr id="4" name="スライド番号プレースホルダー 3">
            <a:extLst>
              <a:ext uri="{FF2B5EF4-FFF2-40B4-BE49-F238E27FC236}">
                <a16:creationId xmlns:a16="http://schemas.microsoft.com/office/drawing/2014/main" id="{F3E612C5-5F9A-4D3F-8096-E658E5280A51}"/>
              </a:ext>
            </a:extLst>
          </p:cNvPr>
          <p:cNvSpPr>
            <a:spLocks noGrp="1"/>
          </p:cNvSpPr>
          <p:nvPr>
            <p:ph type="sldNum" sz="quarter" idx="12"/>
          </p:nvPr>
        </p:nvSpPr>
        <p:spPr/>
        <p:txBody>
          <a:bodyPr/>
          <a:lstStyle/>
          <a:p>
            <a:fld id="{6C25CA7E-141C-4369-A796-73C622250649}" type="slidenum">
              <a:rPr kumimoji="1" lang="ja-JP" altLang="en-US" smtClean="0"/>
              <a:t>19</a:t>
            </a:fld>
            <a:endParaRPr kumimoji="1" lang="ja-JP" altLang="en-US"/>
          </a:p>
        </p:txBody>
      </p:sp>
    </p:spTree>
    <p:extLst>
      <p:ext uri="{BB962C8B-B14F-4D97-AF65-F5344CB8AC3E}">
        <p14:creationId xmlns:p14="http://schemas.microsoft.com/office/powerpoint/2010/main" val="281728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C8716F-0CCF-4B9E-A2D9-CEF4C4069B71}"/>
              </a:ext>
            </a:extLst>
          </p:cNvPr>
          <p:cNvSpPr>
            <a:spLocks noGrp="1"/>
          </p:cNvSpPr>
          <p:nvPr>
            <p:ph type="title"/>
          </p:nvPr>
        </p:nvSpPr>
        <p:spPr>
          <a:xfrm>
            <a:off x="457200" y="274638"/>
            <a:ext cx="8229600" cy="457199"/>
          </a:xfrm>
        </p:spPr>
        <p:txBody>
          <a:bodyPr>
            <a:normAutofit fontScale="90000"/>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9870CEC0-B006-4E0D-B669-436D965AF084}"/>
              </a:ext>
            </a:extLst>
          </p:cNvPr>
          <p:cNvSpPr>
            <a:spLocks noGrp="1"/>
          </p:cNvSpPr>
          <p:nvPr>
            <p:ph idx="1"/>
          </p:nvPr>
        </p:nvSpPr>
        <p:spPr>
          <a:xfrm>
            <a:off x="107504" y="1268760"/>
            <a:ext cx="9036496" cy="5452715"/>
          </a:xfrm>
        </p:spPr>
        <p:txBody>
          <a:bodyPr>
            <a:normAutofit/>
          </a:bodyPr>
          <a:lstStyle/>
          <a:p>
            <a:pPr marL="0" indent="0">
              <a:buNone/>
            </a:pPr>
            <a:r>
              <a:rPr lang="en-US" altLang="ja-JP" sz="3500" dirty="0"/>
              <a:t>Ⅰ</a:t>
            </a:r>
            <a:r>
              <a:rPr lang="ja-JP" altLang="en-US" sz="3500" dirty="0"/>
              <a:t>．</a:t>
            </a:r>
            <a:r>
              <a:rPr kumimoji="1" lang="ja-JP" altLang="en-US" sz="3500" dirty="0"/>
              <a:t>日本の生活保障システムの特徴</a:t>
            </a:r>
            <a:endParaRPr kumimoji="1" lang="en-US" altLang="ja-JP" sz="3500" dirty="0"/>
          </a:p>
          <a:p>
            <a:pPr marL="0" indent="0">
              <a:buNone/>
            </a:pPr>
            <a:r>
              <a:rPr lang="en-US" altLang="ja-JP" sz="3500" dirty="0"/>
              <a:t>Ⅱ</a:t>
            </a:r>
            <a:r>
              <a:rPr lang="ja-JP" altLang="en-US" sz="3500" dirty="0"/>
              <a:t>．コロナ以前から</a:t>
            </a:r>
            <a:r>
              <a:rPr lang="ja-JP" altLang="ja-JP" sz="3500" dirty="0"/>
              <a:t>惨憺たる</a:t>
            </a:r>
            <a:r>
              <a:rPr lang="ja-JP" altLang="en-US" sz="3500" dirty="0"/>
              <a:t>状況</a:t>
            </a:r>
            <a:endParaRPr lang="en-US" altLang="ja-JP" sz="3500" dirty="0"/>
          </a:p>
          <a:p>
            <a:pPr marL="0" indent="0">
              <a:buNone/>
            </a:pPr>
            <a:r>
              <a:rPr kumimoji="1" lang="ja-JP" altLang="en-US" dirty="0"/>
              <a:t>　</a:t>
            </a:r>
            <a:r>
              <a:rPr lang="ja-JP" altLang="ja-JP" sz="3200" dirty="0"/>
              <a:t> </a:t>
            </a:r>
            <a:r>
              <a:rPr lang="ja-JP" altLang="ja-JP" sz="3000" dirty="0"/>
              <a:t>（１）</a:t>
            </a:r>
            <a:r>
              <a:rPr lang="ja-JP" altLang="en-US" sz="3000" dirty="0"/>
              <a:t>賃金上がらず、</a:t>
            </a:r>
            <a:r>
              <a:rPr lang="ja-JP" altLang="ja-JP" sz="3000" dirty="0"/>
              <a:t>政府が貧困を増幅</a:t>
            </a:r>
            <a:endParaRPr lang="en-US" altLang="ja-JP" sz="3000" dirty="0"/>
          </a:p>
          <a:p>
            <a:pPr marL="0" indent="0">
              <a:buNone/>
            </a:pPr>
            <a:r>
              <a:rPr lang="ja-JP" altLang="en-US" sz="3000" dirty="0"/>
              <a:t>　 </a:t>
            </a:r>
            <a:r>
              <a:rPr lang="ja-JP" altLang="ja-JP" sz="3000" dirty="0"/>
              <a:t>（２）</a:t>
            </a:r>
            <a:r>
              <a:rPr lang="ja-JP" altLang="en-US" sz="3000" dirty="0"/>
              <a:t>日本</a:t>
            </a:r>
            <a:r>
              <a:rPr lang="ja-JP" altLang="ja-JP" sz="3000" dirty="0"/>
              <a:t>政府の課税努力は世界で最低レベル</a:t>
            </a:r>
            <a:endParaRPr lang="en-US" altLang="ja-JP" sz="3000" dirty="0"/>
          </a:p>
          <a:p>
            <a:pPr marL="0" indent="0">
              <a:buNone/>
            </a:pPr>
            <a:r>
              <a:rPr kumimoji="1" lang="ja-JP" altLang="en-US" sz="3000" dirty="0"/>
              <a:t>    （３）</a:t>
            </a:r>
            <a:r>
              <a:rPr kumimoji="1" lang="en-US" altLang="ja-JP" sz="3000" dirty="0"/>
              <a:t>SDGs</a:t>
            </a:r>
            <a:r>
              <a:rPr kumimoji="1" lang="ja-JP" altLang="en-US" sz="3000" dirty="0"/>
              <a:t>に不誠実な日本政府</a:t>
            </a:r>
            <a:endParaRPr kumimoji="1" lang="en-US" altLang="ja-JP" sz="3000" dirty="0"/>
          </a:p>
          <a:p>
            <a:pPr marL="0" indent="0">
              <a:buNone/>
            </a:pPr>
            <a:r>
              <a:rPr lang="ja-JP" altLang="en-US" sz="3000" dirty="0"/>
              <a:t>    （４）保健医療に何が起こっていたか</a:t>
            </a:r>
            <a:endParaRPr lang="en-US" altLang="ja-JP" sz="3000" dirty="0"/>
          </a:p>
          <a:p>
            <a:pPr marL="0" indent="0">
              <a:buNone/>
            </a:pPr>
            <a:r>
              <a:rPr kumimoji="1" lang="en-US" altLang="ja-JP" sz="3500" dirty="0"/>
              <a:t>Ⅲ.</a:t>
            </a:r>
            <a:r>
              <a:rPr kumimoji="1" lang="ja-JP" altLang="en-US" sz="3500" dirty="0"/>
              <a:t>　コロナ禍への対応と若干の帰結</a:t>
            </a:r>
            <a:endParaRPr kumimoji="1" lang="en-US" altLang="ja-JP" sz="3500" dirty="0"/>
          </a:p>
          <a:p>
            <a:pPr marL="0" indent="0">
              <a:buNone/>
            </a:pPr>
            <a:br>
              <a:rPr lang="en-US" altLang="ja-JP" sz="3000" dirty="0"/>
            </a:br>
            <a:endParaRPr kumimoji="1" lang="ja-JP" altLang="en-US" sz="3000" dirty="0"/>
          </a:p>
        </p:txBody>
      </p:sp>
      <p:sp>
        <p:nvSpPr>
          <p:cNvPr id="4" name="スライド番号プレースホルダー 3">
            <a:extLst>
              <a:ext uri="{FF2B5EF4-FFF2-40B4-BE49-F238E27FC236}">
                <a16:creationId xmlns:a16="http://schemas.microsoft.com/office/drawing/2014/main" id="{3B345AB6-D01F-4F59-8CAF-4EFD60E2EE39}"/>
              </a:ext>
            </a:extLst>
          </p:cNvPr>
          <p:cNvSpPr>
            <a:spLocks noGrp="1"/>
          </p:cNvSpPr>
          <p:nvPr>
            <p:ph type="sldNum" sz="quarter" idx="12"/>
          </p:nvPr>
        </p:nvSpPr>
        <p:spPr/>
        <p:txBody>
          <a:bodyPr/>
          <a:lstStyle/>
          <a:p>
            <a:fld id="{6C25CA7E-141C-4369-A796-73C622250649}" type="slidenum">
              <a:rPr kumimoji="1" lang="ja-JP" altLang="en-US" smtClean="0"/>
              <a:t>2</a:t>
            </a:fld>
            <a:endParaRPr kumimoji="1" lang="ja-JP" altLang="en-US"/>
          </a:p>
        </p:txBody>
      </p:sp>
    </p:spTree>
    <p:extLst>
      <p:ext uri="{BB962C8B-B14F-4D97-AF65-F5344CB8AC3E}">
        <p14:creationId xmlns:p14="http://schemas.microsoft.com/office/powerpoint/2010/main" val="240355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FA646-3EDE-4107-BAD6-8C84E1482A9A}"/>
              </a:ext>
            </a:extLst>
          </p:cNvPr>
          <p:cNvSpPr>
            <a:spLocks noGrp="1"/>
          </p:cNvSpPr>
          <p:nvPr>
            <p:ph type="title"/>
          </p:nvPr>
        </p:nvSpPr>
        <p:spPr>
          <a:xfrm>
            <a:off x="141294" y="131404"/>
            <a:ext cx="8934125" cy="2567709"/>
          </a:xfrm>
        </p:spPr>
        <p:txBody>
          <a:bodyPr>
            <a:normAutofit fontScale="90000"/>
          </a:bodyPr>
          <a:lstStyle/>
          <a:p>
            <a:pPr algn="l"/>
            <a:r>
              <a:rPr lang="ja-JP" altLang="en-US" sz="2700" dirty="0"/>
              <a:t>厚労省</a:t>
            </a:r>
            <a:r>
              <a:rPr lang="en-US" altLang="ja-JP" sz="2700" dirty="0"/>
              <a:t>HP</a:t>
            </a:r>
            <a:r>
              <a:rPr lang="ja-JP" altLang="en-US" sz="2700" dirty="0"/>
              <a:t>地域保健から、「住民組織活動を通じたソーシャル・キャピタル醸成・活用にかかる手引き」</a:t>
            </a:r>
            <a:br>
              <a:rPr lang="en-US" altLang="ja-JP" sz="2700" dirty="0"/>
            </a:br>
            <a:r>
              <a:rPr lang="ja-JP" altLang="en-US" sz="2325" dirty="0"/>
              <a:t>厚労科研事業の成果物（研究代表者：大分県中部保健所所長 藤内修二）</a:t>
            </a:r>
            <a:br>
              <a:rPr lang="en-US" altLang="ja-JP" sz="2325" dirty="0"/>
            </a:br>
            <a:br>
              <a:rPr lang="en-US" altLang="ja-JP" sz="2325" dirty="0"/>
            </a:br>
            <a:r>
              <a:rPr lang="ja-JP" altLang="en-US" sz="2325" dirty="0">
                <a:solidFill>
                  <a:srgbClr val="FF0000"/>
                </a:solidFill>
              </a:rPr>
              <a:t>社会関係資本と貧困・格差などに触れず、いまどき珍しいほどのジェンダー・ステレオタイプ。「密」を提案</a:t>
            </a:r>
            <a:br>
              <a:rPr lang="en-US" altLang="ja-JP" sz="2325" dirty="0">
                <a:solidFill>
                  <a:srgbClr val="FF0000"/>
                </a:solidFill>
              </a:rPr>
            </a:br>
            <a:br>
              <a:rPr lang="en-US" altLang="ja-JP" sz="2325" dirty="0">
                <a:solidFill>
                  <a:srgbClr val="FF0000"/>
                </a:solidFill>
              </a:rPr>
            </a:br>
            <a:r>
              <a:rPr lang="en-US" altLang="ja-JP" sz="2325" dirty="0">
                <a:solidFill>
                  <a:srgbClr val="FF0000"/>
                </a:solidFill>
              </a:rPr>
              <a:t>                   </a:t>
            </a:r>
            <a:r>
              <a:rPr lang="ja-JP" altLang="en-US" sz="2325" dirty="0"/>
              <a:t>左表　「手引き」</a:t>
            </a:r>
            <a:r>
              <a:rPr lang="en-US" altLang="ja-JP" sz="2325" dirty="0"/>
              <a:t>30</a:t>
            </a:r>
            <a:r>
              <a:rPr lang="ja-JP" altLang="en-US" sz="2325" dirty="0"/>
              <a:t>頁　　　　　　　　　右表　「手引き」</a:t>
            </a:r>
            <a:r>
              <a:rPr lang="en-US" altLang="ja-JP" sz="2325" dirty="0"/>
              <a:t>81</a:t>
            </a:r>
            <a:r>
              <a:rPr lang="ja-JP" altLang="en-US" sz="2325" dirty="0"/>
              <a:t>頁</a:t>
            </a:r>
          </a:p>
        </p:txBody>
      </p:sp>
      <p:pic>
        <p:nvPicPr>
          <p:cNvPr id="4" name="コンテンツ プレースホルダー 3">
            <a:extLst>
              <a:ext uri="{FF2B5EF4-FFF2-40B4-BE49-F238E27FC236}">
                <a16:creationId xmlns:a16="http://schemas.microsoft.com/office/drawing/2014/main" id="{9D284F18-20BF-4CBA-ACFA-593B3534C45B}"/>
              </a:ext>
            </a:extLst>
          </p:cNvPr>
          <p:cNvPicPr>
            <a:picLocks noGrp="1" noChangeAspect="1"/>
          </p:cNvPicPr>
          <p:nvPr>
            <p:ph idx="1"/>
          </p:nvPr>
        </p:nvPicPr>
        <p:blipFill>
          <a:blip r:embed="rId2"/>
          <a:stretch>
            <a:fillRect/>
          </a:stretch>
        </p:blipFill>
        <p:spPr>
          <a:xfrm>
            <a:off x="141295" y="3194306"/>
            <a:ext cx="4396416" cy="3259029"/>
          </a:xfrm>
          <a:prstGeom prst="rect">
            <a:avLst/>
          </a:prstGeom>
        </p:spPr>
      </p:pic>
      <p:pic>
        <p:nvPicPr>
          <p:cNvPr id="5" name="図 4">
            <a:extLst>
              <a:ext uri="{FF2B5EF4-FFF2-40B4-BE49-F238E27FC236}">
                <a16:creationId xmlns:a16="http://schemas.microsoft.com/office/drawing/2014/main" id="{204E0594-7D01-41DB-9E7E-64973FA2DC3B}"/>
              </a:ext>
            </a:extLst>
          </p:cNvPr>
          <p:cNvPicPr>
            <a:picLocks noChangeAspect="1"/>
          </p:cNvPicPr>
          <p:nvPr/>
        </p:nvPicPr>
        <p:blipFill>
          <a:blip r:embed="rId3"/>
          <a:stretch>
            <a:fillRect/>
          </a:stretch>
        </p:blipFill>
        <p:spPr>
          <a:xfrm>
            <a:off x="4537710" y="3260166"/>
            <a:ext cx="4537710" cy="3193169"/>
          </a:xfrm>
          <a:prstGeom prst="rect">
            <a:avLst/>
          </a:prstGeom>
        </p:spPr>
      </p:pic>
    </p:spTree>
    <p:extLst>
      <p:ext uri="{BB962C8B-B14F-4D97-AF65-F5344CB8AC3E}">
        <p14:creationId xmlns:p14="http://schemas.microsoft.com/office/powerpoint/2010/main" val="598656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43F56-4C41-44CF-A700-45B725D9AD9D}"/>
              </a:ext>
            </a:extLst>
          </p:cNvPr>
          <p:cNvSpPr>
            <a:spLocks noGrp="1"/>
          </p:cNvSpPr>
          <p:nvPr>
            <p:ph type="title"/>
          </p:nvPr>
        </p:nvSpPr>
        <p:spPr>
          <a:xfrm>
            <a:off x="-53975" y="476672"/>
            <a:ext cx="9144000" cy="2204864"/>
          </a:xfrm>
        </p:spPr>
        <p:txBody>
          <a:bodyPr>
            <a:noAutofit/>
          </a:bodyPr>
          <a:lstStyle/>
          <a:p>
            <a:r>
              <a:rPr kumimoji="1" lang="en-US" altLang="ja-JP" sz="4000" dirty="0"/>
              <a:t>Ⅲ.</a:t>
            </a:r>
            <a:r>
              <a:rPr kumimoji="1" lang="ja-JP" altLang="en-US" sz="4000" dirty="0"/>
              <a:t>　コロナ禍への対応と若干の帰結</a:t>
            </a:r>
            <a:br>
              <a:rPr kumimoji="1" lang="en-US" altLang="ja-JP" sz="4000" dirty="0"/>
            </a:br>
            <a:r>
              <a:rPr kumimoji="1" lang="ja-JP" altLang="en-US" sz="2800" dirty="0"/>
              <a:t>図</a:t>
            </a:r>
            <a:r>
              <a:rPr kumimoji="1" lang="en-US" altLang="ja-JP" sz="2800" dirty="0"/>
              <a:t>12</a:t>
            </a:r>
            <a:r>
              <a:rPr lang="ja-JP" altLang="en-US" sz="2800" dirty="0"/>
              <a:t>　パンデミックへの財政措置の規模</a:t>
            </a:r>
            <a:br>
              <a:rPr lang="en-US" altLang="ja-JP" sz="2800" dirty="0"/>
            </a:br>
            <a:r>
              <a:rPr lang="ja-JP" altLang="en-US" sz="2000" dirty="0">
                <a:latin typeface="+mj-ea"/>
              </a:rPr>
              <a:t>出所：</a:t>
            </a:r>
            <a:r>
              <a:rPr lang="en-US" altLang="ja-JP" sz="2000" kern="100" dirty="0">
                <a:solidFill>
                  <a:srgbClr val="000000"/>
                </a:solidFill>
                <a:effectLst/>
                <a:latin typeface="+mj-ea"/>
                <a:cs typeface="Times New Roman" panose="02020603050405020304" pitchFamily="18" charset="0"/>
              </a:rPr>
              <a:t>IMF,</a:t>
            </a:r>
            <a:r>
              <a:rPr lang="en-US" altLang="ja-JP" sz="2000" kern="100" dirty="0">
                <a:effectLst/>
                <a:latin typeface="+mj-ea"/>
                <a:cs typeface="Times New Roman" panose="02020603050405020304" pitchFamily="18" charset="0"/>
              </a:rPr>
              <a:t> </a:t>
            </a:r>
            <a:r>
              <a:rPr lang="en-US" altLang="ja-JP" sz="2000" kern="100" dirty="0">
                <a:solidFill>
                  <a:srgbClr val="000000"/>
                </a:solidFill>
                <a:effectLst/>
                <a:latin typeface="+mj-ea"/>
                <a:cs typeface="Times New Roman" panose="02020603050405020304" pitchFamily="18" charset="0"/>
              </a:rPr>
              <a:t>Fiscal Monitor Database of Country Fiscal Measures in Response to the COVID-19 Pandemic (April 2021)</a:t>
            </a:r>
            <a:r>
              <a:rPr lang="ja-JP" altLang="en-US" sz="2000" kern="100" dirty="0">
                <a:solidFill>
                  <a:srgbClr val="000000"/>
                </a:solidFill>
                <a:effectLst/>
                <a:latin typeface="+mj-ea"/>
                <a:cs typeface="Times New Roman" panose="02020603050405020304" pitchFamily="18" charset="0"/>
              </a:rPr>
              <a:t>、</a:t>
            </a:r>
            <a:r>
              <a:rPr lang="ja-JP" altLang="ja-JP" sz="2000" kern="100" dirty="0">
                <a:solidFill>
                  <a:srgbClr val="000000"/>
                </a:solidFill>
                <a:effectLst/>
                <a:latin typeface="+mj-ea"/>
                <a:cs typeface="Times New Roman" panose="02020603050405020304" pitchFamily="18" charset="0"/>
              </a:rPr>
              <a:t>および</a:t>
            </a:r>
            <a:r>
              <a:rPr lang="ja-JP" altLang="en-US" sz="2000" kern="100" dirty="0">
                <a:solidFill>
                  <a:srgbClr val="000000"/>
                </a:solidFill>
                <a:effectLst/>
                <a:latin typeface="+mj-ea"/>
                <a:cs typeface="Times New Roman" panose="02020603050405020304" pitchFamily="18" charset="0"/>
              </a:rPr>
              <a:t>日本の執行額につき</a:t>
            </a:r>
            <a:r>
              <a:rPr lang="ja-JP" altLang="ja-JP" sz="2000" kern="100" dirty="0">
                <a:solidFill>
                  <a:srgbClr val="000000"/>
                </a:solidFill>
                <a:effectLst/>
                <a:latin typeface="+mj-ea"/>
                <a:cs typeface="Times New Roman" panose="02020603050405020304" pitchFamily="18" charset="0"/>
              </a:rPr>
              <a:t>財務省国庫歳入歳出状況より作成</a:t>
            </a:r>
            <a:br>
              <a:rPr lang="en-US" altLang="ja-JP" sz="2000" kern="100" dirty="0">
                <a:solidFill>
                  <a:srgbClr val="000000"/>
                </a:solidFill>
                <a:effectLst/>
                <a:latin typeface="+mn-ea"/>
                <a:ea typeface="+mn-ea"/>
                <a:cs typeface="Times New Roman" panose="02020603050405020304" pitchFamily="18" charset="0"/>
              </a:rPr>
            </a:br>
            <a:r>
              <a:rPr lang="ja-JP" altLang="en-US" sz="2400" kern="100" dirty="0">
                <a:solidFill>
                  <a:srgbClr val="000000"/>
                </a:solidFill>
                <a:effectLst/>
                <a:latin typeface="+mn-ea"/>
                <a:ea typeface="+mn-ea"/>
                <a:cs typeface="Times New Roman" panose="02020603050405020304" pitchFamily="18" charset="0"/>
              </a:rPr>
              <a:t>一見、日本は世界最大級だが、</a:t>
            </a:r>
            <a:r>
              <a:rPr lang="ja-JP" altLang="ja-JP" sz="2400" dirty="0">
                <a:solidFill>
                  <a:srgbClr val="FF0000"/>
                </a:solidFill>
                <a:effectLst/>
                <a:latin typeface="+mn-ea"/>
                <a:ea typeface="+mn-ea"/>
                <a:cs typeface="Times New Roman" panose="02020603050405020304" pitchFamily="18" charset="0"/>
              </a:rPr>
              <a:t>総額の</a:t>
            </a:r>
            <a:r>
              <a:rPr lang="en-US" altLang="ja-JP" sz="2400" dirty="0">
                <a:solidFill>
                  <a:srgbClr val="FF0000"/>
                </a:solidFill>
                <a:effectLst/>
                <a:latin typeface="+mn-ea"/>
                <a:ea typeface="+mn-ea"/>
              </a:rPr>
              <a:t>32</a:t>
            </a:r>
            <a:r>
              <a:rPr lang="ja-JP" altLang="ja-JP" sz="2400" dirty="0">
                <a:solidFill>
                  <a:srgbClr val="FF0000"/>
                </a:solidFill>
                <a:effectLst/>
                <a:latin typeface="+mn-ea"/>
                <a:ea typeface="+mn-ea"/>
                <a:cs typeface="Times New Roman" panose="02020603050405020304" pitchFamily="18" charset="0"/>
              </a:rPr>
              <a:t>％に当たる</a:t>
            </a:r>
            <a:r>
              <a:rPr lang="en-US" altLang="ja-JP" sz="2400" dirty="0">
                <a:solidFill>
                  <a:srgbClr val="FF0000"/>
                </a:solidFill>
                <a:effectLst/>
                <a:latin typeface="+mn-ea"/>
                <a:ea typeface="+mn-ea"/>
              </a:rPr>
              <a:t>27</a:t>
            </a:r>
            <a:r>
              <a:rPr lang="ja-JP" altLang="ja-JP" sz="2400" dirty="0">
                <a:solidFill>
                  <a:srgbClr val="FF0000"/>
                </a:solidFill>
                <a:effectLst/>
                <a:latin typeface="+mn-ea"/>
                <a:ea typeface="+mn-ea"/>
                <a:cs typeface="Times New Roman" panose="02020603050405020304" pitchFamily="18" charset="0"/>
              </a:rPr>
              <a:t>兆円を使い残した。</a:t>
            </a:r>
            <a:r>
              <a:rPr lang="en-US" altLang="ja-JP" sz="2400" dirty="0">
                <a:effectLst/>
                <a:latin typeface="+mn-ea"/>
                <a:ea typeface="+mn-ea"/>
                <a:cs typeface="Times New Roman" panose="02020603050405020304" pitchFamily="18" charset="0"/>
              </a:rPr>
              <a:t>2020</a:t>
            </a:r>
            <a:r>
              <a:rPr lang="ja-JP" altLang="en-US" sz="2400" dirty="0">
                <a:effectLst/>
                <a:latin typeface="+mn-ea"/>
                <a:ea typeface="+mn-ea"/>
                <a:cs typeface="Times New Roman" panose="02020603050405020304" pitchFamily="18" charset="0"/>
              </a:rPr>
              <a:t>年度</a:t>
            </a:r>
            <a:r>
              <a:rPr lang="ja-JP" altLang="ja-JP" sz="2400" dirty="0">
                <a:effectLst/>
                <a:latin typeface="+mn-ea"/>
                <a:ea typeface="+mn-ea"/>
                <a:cs typeface="Times New Roman" panose="02020603050405020304" pitchFamily="18" charset="0"/>
              </a:rPr>
              <a:t>の</a:t>
            </a:r>
            <a:r>
              <a:rPr lang="en-US" altLang="ja-JP" sz="2400" dirty="0">
                <a:effectLst/>
                <a:latin typeface="+mn-ea"/>
                <a:ea typeface="+mn-ea"/>
              </a:rPr>
              <a:t>3</a:t>
            </a:r>
            <a:r>
              <a:rPr lang="ja-JP" altLang="ja-JP" sz="2400" dirty="0">
                <a:effectLst/>
                <a:latin typeface="+mn-ea"/>
                <a:ea typeface="+mn-ea"/>
                <a:cs typeface="Times New Roman" panose="02020603050405020304" pitchFamily="18" charset="0"/>
              </a:rPr>
              <a:t>回の補正予算には「不要不急」または「有害」（</a:t>
            </a:r>
            <a:r>
              <a:rPr lang="en-US" altLang="ja-JP" sz="2400" dirty="0">
                <a:effectLst/>
                <a:latin typeface="+mn-ea"/>
                <a:ea typeface="+mn-ea"/>
              </a:rPr>
              <a:t>Go to</a:t>
            </a:r>
            <a:r>
              <a:rPr lang="ja-JP" altLang="ja-JP" sz="2400" dirty="0">
                <a:effectLst/>
                <a:latin typeface="+mn-ea"/>
                <a:ea typeface="+mn-ea"/>
                <a:cs typeface="Times New Roman" panose="02020603050405020304" pitchFamily="18" charset="0"/>
              </a:rPr>
              <a:t>とか）なものが多かった？！</a:t>
            </a:r>
            <a:br>
              <a:rPr lang="ja-JP" altLang="ja-JP" sz="2400" kern="100" dirty="0">
                <a:effectLst/>
                <a:latin typeface="+mn-ea"/>
                <a:ea typeface="+mn-ea"/>
                <a:cs typeface="Times New Roman" panose="02020603050405020304" pitchFamily="18" charset="0"/>
              </a:rPr>
            </a:br>
            <a:endParaRPr kumimoji="1" lang="ja-JP" altLang="en-US" sz="2400" dirty="0">
              <a:latin typeface="+mn-ea"/>
              <a:ea typeface="+mn-ea"/>
            </a:endParaRPr>
          </a:p>
        </p:txBody>
      </p:sp>
      <p:sp>
        <p:nvSpPr>
          <p:cNvPr id="4" name="スライド番号プレースホルダー 3">
            <a:extLst>
              <a:ext uri="{FF2B5EF4-FFF2-40B4-BE49-F238E27FC236}">
                <a16:creationId xmlns:a16="http://schemas.microsoft.com/office/drawing/2014/main" id="{4BCE4F95-C09C-41C9-BD67-0BD9A45CF6FE}"/>
              </a:ext>
            </a:extLst>
          </p:cNvPr>
          <p:cNvSpPr>
            <a:spLocks noGrp="1"/>
          </p:cNvSpPr>
          <p:nvPr>
            <p:ph type="sldNum" sz="quarter" idx="12"/>
          </p:nvPr>
        </p:nvSpPr>
        <p:spPr/>
        <p:txBody>
          <a:bodyPr/>
          <a:lstStyle/>
          <a:p>
            <a:fld id="{6C25CA7E-141C-4369-A796-73C622250649}" type="slidenum">
              <a:rPr kumimoji="1" lang="ja-JP" altLang="en-US" smtClean="0"/>
              <a:t>21</a:t>
            </a:fld>
            <a:endParaRPr kumimoji="1" lang="ja-JP" altLang="en-US"/>
          </a:p>
        </p:txBody>
      </p:sp>
      <p:graphicFrame>
        <p:nvGraphicFramePr>
          <p:cNvPr id="7" name="コンテンツ プレースホルダー 6">
            <a:extLst>
              <a:ext uri="{FF2B5EF4-FFF2-40B4-BE49-F238E27FC236}">
                <a16:creationId xmlns:a16="http://schemas.microsoft.com/office/drawing/2014/main" id="{E2184508-2C07-4ED9-8835-00BE80561459}"/>
              </a:ext>
            </a:extLst>
          </p:cNvPr>
          <p:cNvGraphicFramePr>
            <a:graphicFrameLocks noGrp="1"/>
          </p:cNvGraphicFramePr>
          <p:nvPr>
            <p:ph idx="1"/>
            <p:extLst>
              <p:ext uri="{D42A27DB-BD31-4B8C-83A1-F6EECF244321}">
                <p14:modId xmlns:p14="http://schemas.microsoft.com/office/powerpoint/2010/main" val="676230453"/>
              </p:ext>
            </p:extLst>
          </p:nvPr>
        </p:nvGraphicFramePr>
        <p:xfrm>
          <a:off x="0" y="2564904"/>
          <a:ext cx="9036050" cy="4444603"/>
        </p:xfrm>
        <a:graphic>
          <a:graphicData uri="http://schemas.openxmlformats.org/drawingml/2006/chart">
            <c:chart xmlns:c="http://schemas.openxmlformats.org/drawingml/2006/chart" xmlns:r="http://schemas.openxmlformats.org/officeDocument/2006/relationships" r:id="rId2"/>
          </a:graphicData>
        </a:graphic>
      </p:graphicFrame>
      <p:sp>
        <p:nvSpPr>
          <p:cNvPr id="3" name="楕円 2">
            <a:extLst>
              <a:ext uri="{FF2B5EF4-FFF2-40B4-BE49-F238E27FC236}">
                <a16:creationId xmlns:a16="http://schemas.microsoft.com/office/drawing/2014/main" id="{320AE35E-489F-421F-AD9D-6BB4F4403D1F}"/>
              </a:ext>
            </a:extLst>
          </p:cNvPr>
          <p:cNvSpPr/>
          <p:nvPr/>
        </p:nvSpPr>
        <p:spPr>
          <a:xfrm>
            <a:off x="5940152" y="3284985"/>
            <a:ext cx="432048" cy="333961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00938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0363E-DEBC-4A01-9C68-FA2014F864C6}"/>
              </a:ext>
            </a:extLst>
          </p:cNvPr>
          <p:cNvSpPr>
            <a:spLocks noGrp="1"/>
          </p:cNvSpPr>
          <p:nvPr>
            <p:ph type="title"/>
          </p:nvPr>
        </p:nvSpPr>
        <p:spPr>
          <a:xfrm>
            <a:off x="492904" y="136525"/>
            <a:ext cx="8229600" cy="484163"/>
          </a:xfrm>
        </p:spPr>
        <p:txBody>
          <a:bodyPr>
            <a:normAutofit fontScale="90000"/>
          </a:bodyPr>
          <a:lstStyle/>
          <a:p>
            <a:r>
              <a:rPr kumimoji="1" lang="en-US" altLang="ja-JP" sz="4400" dirty="0"/>
              <a:t>Ⅲ</a:t>
            </a:r>
            <a:r>
              <a:rPr kumimoji="1" lang="ja-JP" altLang="en-US" sz="4400" dirty="0"/>
              <a:t>　コロナ禍への対応と若干の帰結</a:t>
            </a:r>
            <a:endParaRPr kumimoji="1" lang="ja-JP" altLang="en-US" dirty="0"/>
          </a:p>
        </p:txBody>
      </p:sp>
      <p:sp>
        <p:nvSpPr>
          <p:cNvPr id="3" name="コンテンツ プレースホルダー 2">
            <a:extLst>
              <a:ext uri="{FF2B5EF4-FFF2-40B4-BE49-F238E27FC236}">
                <a16:creationId xmlns:a16="http://schemas.microsoft.com/office/drawing/2014/main" id="{6520F9CB-4812-4B59-A856-1672C149A633}"/>
              </a:ext>
            </a:extLst>
          </p:cNvPr>
          <p:cNvSpPr>
            <a:spLocks noGrp="1"/>
          </p:cNvSpPr>
          <p:nvPr>
            <p:ph idx="1"/>
          </p:nvPr>
        </p:nvSpPr>
        <p:spPr>
          <a:xfrm>
            <a:off x="0" y="848648"/>
            <a:ext cx="9144000" cy="6009352"/>
          </a:xfrm>
        </p:spPr>
        <p:txBody>
          <a:bodyPr>
            <a:noAutofit/>
          </a:bodyPr>
          <a:lstStyle/>
          <a:p>
            <a:r>
              <a:rPr kumimoji="1" lang="ja-JP" altLang="en-US" sz="2400" dirty="0">
                <a:latin typeface="+mn-ea"/>
              </a:rPr>
              <a:t>一斉休校の要請を</a:t>
            </a:r>
            <a:r>
              <a:rPr kumimoji="1" lang="en-US" altLang="ja-JP" sz="2400" dirty="0">
                <a:latin typeface="+mn-ea"/>
              </a:rPr>
              <a:t>2</a:t>
            </a:r>
            <a:r>
              <a:rPr kumimoji="1" lang="ja-JP" altLang="en-US" sz="2400" dirty="0">
                <a:latin typeface="+mn-ea"/>
              </a:rPr>
              <a:t>月</a:t>
            </a:r>
            <a:r>
              <a:rPr kumimoji="1" lang="en-US" altLang="ja-JP" sz="2400" dirty="0">
                <a:latin typeface="+mn-ea"/>
              </a:rPr>
              <a:t>27</a:t>
            </a:r>
            <a:r>
              <a:rPr kumimoji="1" lang="ja-JP" altLang="en-US" sz="2400" dirty="0">
                <a:latin typeface="+mn-ea"/>
              </a:rPr>
              <a:t>日に発表。その後、</a:t>
            </a:r>
            <a:r>
              <a:rPr kumimoji="1" lang="en-US" altLang="ja-JP" sz="2400" dirty="0">
                <a:latin typeface="+mn-ea"/>
              </a:rPr>
              <a:t>3</a:t>
            </a:r>
            <a:r>
              <a:rPr kumimoji="1" lang="ja-JP" altLang="en-US" sz="2400" dirty="0">
                <a:latin typeface="+mn-ea"/>
              </a:rPr>
              <a:t>度の緊急事態宣言。</a:t>
            </a:r>
            <a:endParaRPr kumimoji="1" lang="en-US" altLang="ja-JP" sz="2400" dirty="0">
              <a:latin typeface="+mn-ea"/>
            </a:endParaRPr>
          </a:p>
          <a:p>
            <a:r>
              <a:rPr kumimoji="1" lang="ja-JP" altLang="en-US" sz="2400" dirty="0">
                <a:latin typeface="+mn-ea"/>
              </a:rPr>
              <a:t>臨時休校による休業への所得保障および雇用調整助成金の特例措置を拡大したのは</a:t>
            </a:r>
            <a:r>
              <a:rPr kumimoji="1" lang="en-US" altLang="ja-JP" sz="2400" dirty="0">
                <a:latin typeface="+mn-ea"/>
              </a:rPr>
              <a:t>3</a:t>
            </a:r>
            <a:r>
              <a:rPr kumimoji="1" lang="ja-JP" altLang="en-US" sz="2400" dirty="0">
                <a:latin typeface="+mn-ea"/>
              </a:rPr>
              <a:t>月</a:t>
            </a:r>
            <a:r>
              <a:rPr kumimoji="1" lang="en-US" altLang="ja-JP" sz="2400" dirty="0">
                <a:latin typeface="+mn-ea"/>
              </a:rPr>
              <a:t>10</a:t>
            </a:r>
            <a:r>
              <a:rPr kumimoji="1" lang="ja-JP" altLang="en-US" sz="2400" dirty="0">
                <a:latin typeface="+mn-ea"/>
              </a:rPr>
              <a:t>日。</a:t>
            </a:r>
            <a:endParaRPr kumimoji="1" lang="en-US" altLang="ja-JP" sz="2400" dirty="0">
              <a:latin typeface="+mn-ea"/>
            </a:endParaRPr>
          </a:p>
          <a:p>
            <a:r>
              <a:rPr lang="en-US" altLang="ja-JP" sz="2400" dirty="0">
                <a:latin typeface="+mn-ea"/>
              </a:rPr>
              <a:t>4</a:t>
            </a:r>
            <a:r>
              <a:rPr lang="ja-JP" altLang="en-US" sz="2400" dirty="0">
                <a:latin typeface="+mn-ea"/>
              </a:rPr>
              <a:t>月</a:t>
            </a:r>
            <a:r>
              <a:rPr lang="en-US" altLang="ja-JP" sz="2400" dirty="0">
                <a:latin typeface="+mn-ea"/>
              </a:rPr>
              <a:t>20</a:t>
            </a:r>
            <a:r>
              <a:rPr lang="ja-JP" altLang="en-US" sz="2400" dirty="0">
                <a:latin typeface="+mn-ea"/>
              </a:rPr>
              <a:t>日、</a:t>
            </a:r>
            <a:r>
              <a:rPr lang="en-US" altLang="ja-JP" sz="2400" dirty="0">
                <a:latin typeface="+mn-ea"/>
              </a:rPr>
              <a:t>5</a:t>
            </a:r>
            <a:r>
              <a:rPr lang="ja-JP" altLang="en-US" sz="2400" dirty="0">
                <a:latin typeface="+mn-ea"/>
              </a:rPr>
              <a:t>月</a:t>
            </a:r>
            <a:r>
              <a:rPr lang="en-US" altLang="ja-JP" sz="2400" dirty="0">
                <a:latin typeface="+mn-ea"/>
              </a:rPr>
              <a:t>27</a:t>
            </a:r>
            <a:r>
              <a:rPr lang="ja-JP" altLang="en-US" sz="2400" dirty="0">
                <a:latin typeface="+mn-ea"/>
              </a:rPr>
              <a:t>日、</a:t>
            </a:r>
            <a:r>
              <a:rPr lang="en-US" altLang="ja-JP" sz="2400" dirty="0">
                <a:latin typeface="+mn-ea"/>
              </a:rPr>
              <a:t>12</a:t>
            </a:r>
            <a:r>
              <a:rPr lang="ja-JP" altLang="en-US" sz="2400" dirty="0">
                <a:latin typeface="+mn-ea"/>
              </a:rPr>
              <a:t>月</a:t>
            </a:r>
            <a:r>
              <a:rPr lang="en-US" altLang="ja-JP" sz="2400" dirty="0">
                <a:latin typeface="+mn-ea"/>
              </a:rPr>
              <a:t>8</a:t>
            </a:r>
            <a:r>
              <a:rPr lang="ja-JP" altLang="en-US" sz="2400" dirty="0">
                <a:latin typeface="+mn-ea"/>
              </a:rPr>
              <a:t>日に補正予算。</a:t>
            </a:r>
            <a:r>
              <a:rPr kumimoji="1" lang="ja-JP" altLang="en-US" sz="2400" dirty="0">
                <a:latin typeface="+mn-ea"/>
              </a:rPr>
              <a:t>多額は、</a:t>
            </a:r>
            <a:r>
              <a:rPr lang="ja-JP" altLang="en-US" sz="2400" dirty="0">
                <a:effectLst/>
                <a:latin typeface="+mn-ea"/>
                <a:cs typeface="Times New Roman" panose="02020603050405020304" pitchFamily="18" charset="0"/>
              </a:rPr>
              <a:t>特別定額給付金（</a:t>
            </a:r>
            <a:r>
              <a:rPr lang="en-US" altLang="ja-JP" sz="2400" dirty="0">
                <a:effectLst/>
                <a:latin typeface="+mn-ea"/>
                <a:cs typeface="Times New Roman" panose="02020603050405020304" pitchFamily="18" charset="0"/>
              </a:rPr>
              <a:t>1</a:t>
            </a:r>
            <a:r>
              <a:rPr lang="ja-JP" altLang="en-US" sz="2400" dirty="0">
                <a:effectLst/>
                <a:latin typeface="+mn-ea"/>
                <a:cs typeface="Times New Roman" panose="02020603050405020304" pitchFamily="18" charset="0"/>
              </a:rPr>
              <a:t>人</a:t>
            </a:r>
            <a:r>
              <a:rPr lang="en-US" altLang="ja-JP" sz="2400" dirty="0">
                <a:effectLst/>
                <a:latin typeface="+mn-ea"/>
                <a:cs typeface="Times New Roman" panose="02020603050405020304" pitchFamily="18" charset="0"/>
              </a:rPr>
              <a:t>10</a:t>
            </a:r>
            <a:r>
              <a:rPr lang="ja-JP" altLang="en-US" sz="2400" dirty="0">
                <a:effectLst/>
                <a:latin typeface="+mn-ea"/>
                <a:cs typeface="Times New Roman" panose="02020603050405020304" pitchFamily="18" charset="0"/>
              </a:rPr>
              <a:t>万円）に</a:t>
            </a:r>
            <a:r>
              <a:rPr lang="en-US" altLang="ja-JP" sz="2400" dirty="0">
                <a:effectLst/>
                <a:latin typeface="+mn-ea"/>
                <a:cs typeface="Times New Roman" panose="02020603050405020304" pitchFamily="18" charset="0"/>
              </a:rPr>
              <a:t>13</a:t>
            </a:r>
            <a:r>
              <a:rPr lang="ja-JP" altLang="en-US" sz="2400" dirty="0">
                <a:effectLst/>
                <a:latin typeface="+mn-ea"/>
                <a:cs typeface="Times New Roman" panose="02020603050405020304" pitchFamily="18" charset="0"/>
              </a:rPr>
              <a:t>兆円、雇用調整助成金に</a:t>
            </a:r>
            <a:r>
              <a:rPr lang="en-US" altLang="ja-JP" sz="2400" dirty="0">
                <a:effectLst/>
                <a:latin typeface="+mn-ea"/>
                <a:cs typeface="Times New Roman" panose="02020603050405020304" pitchFamily="18" charset="0"/>
              </a:rPr>
              <a:t>3.6</a:t>
            </a:r>
            <a:r>
              <a:rPr lang="ja-JP" altLang="en-US" sz="2400" dirty="0">
                <a:effectLst/>
                <a:latin typeface="+mn-ea"/>
                <a:cs typeface="Times New Roman" panose="02020603050405020304" pitchFamily="18" charset="0"/>
              </a:rPr>
              <a:t>兆円、持続化給付金に</a:t>
            </a:r>
            <a:r>
              <a:rPr lang="en-US" altLang="ja-JP" sz="2400" dirty="0">
                <a:effectLst/>
                <a:latin typeface="+mn-ea"/>
                <a:cs typeface="Times New Roman" panose="02020603050405020304" pitchFamily="18" charset="0"/>
              </a:rPr>
              <a:t>5.5</a:t>
            </a:r>
            <a:r>
              <a:rPr lang="ja-JP" altLang="en-US" sz="2400" dirty="0">
                <a:effectLst/>
                <a:latin typeface="+mn-ea"/>
                <a:cs typeface="Times New Roman" panose="02020603050405020304" pitchFamily="18" charset="0"/>
              </a:rPr>
              <a:t>兆円など。</a:t>
            </a:r>
            <a:r>
              <a:rPr lang="ja-JP" altLang="en-US" sz="2400" dirty="0">
                <a:solidFill>
                  <a:srgbClr val="FF0000"/>
                </a:solidFill>
                <a:effectLst/>
                <a:latin typeface="+mn-ea"/>
                <a:cs typeface="Times New Roman" panose="02020603050405020304" pitchFamily="18" charset="0"/>
              </a:rPr>
              <a:t>他方で生活保護・児童扶養手当の受給は増えず</a:t>
            </a:r>
            <a:endParaRPr lang="en-US" altLang="ja-JP" sz="2400" dirty="0">
              <a:solidFill>
                <a:srgbClr val="FF0000"/>
              </a:solidFill>
              <a:effectLst/>
              <a:latin typeface="+mn-ea"/>
              <a:cs typeface="Times New Roman" panose="02020603050405020304" pitchFamily="18" charset="0"/>
            </a:endParaRPr>
          </a:p>
          <a:p>
            <a:r>
              <a:rPr lang="ja-JP" altLang="en-US" sz="2400" dirty="0">
                <a:latin typeface="+mn-ea"/>
                <a:cs typeface="Times New Roman" panose="02020603050405020304" pitchFamily="18" charset="0"/>
              </a:rPr>
              <a:t>検査の拡充は進まず（「専門家」が後ろ向き）。ワクチン接種が遅れ、変異株の解析も遅い。</a:t>
            </a:r>
            <a:endParaRPr lang="en-US" altLang="ja-JP" sz="2400" dirty="0">
              <a:effectLst/>
              <a:latin typeface="+mn-ea"/>
              <a:cs typeface="Times New Roman" panose="02020603050405020304" pitchFamily="18" charset="0"/>
            </a:endParaRPr>
          </a:p>
          <a:p>
            <a:r>
              <a:rPr kumimoji="1" lang="ja-JP" altLang="en-US" sz="2400" dirty="0">
                <a:latin typeface="+mn-ea"/>
                <a:cs typeface="Times New Roman" panose="02020603050405020304" pitchFamily="18" charset="0"/>
              </a:rPr>
              <a:t>補正予算では、</a:t>
            </a:r>
            <a:r>
              <a:rPr kumimoji="1" lang="en-US" altLang="ja-JP" sz="2400" dirty="0">
                <a:latin typeface="+mn-ea"/>
                <a:cs typeface="Times New Roman" panose="02020603050405020304" pitchFamily="18" charset="0"/>
              </a:rPr>
              <a:t>Go to</a:t>
            </a:r>
            <a:r>
              <a:rPr kumimoji="1" lang="ja-JP" altLang="en-US" sz="2400" dirty="0">
                <a:latin typeface="+mn-ea"/>
                <a:cs typeface="Times New Roman" panose="02020603050405020304" pitchFamily="18" charset="0"/>
              </a:rPr>
              <a:t>キャンペーン</a:t>
            </a:r>
            <a:r>
              <a:rPr kumimoji="1" lang="en-US" altLang="ja-JP" sz="2400" dirty="0">
                <a:latin typeface="+mn-ea"/>
                <a:cs typeface="Times New Roman" panose="02020603050405020304" pitchFamily="18" charset="0"/>
              </a:rPr>
              <a:t>1.8</a:t>
            </a:r>
            <a:r>
              <a:rPr kumimoji="1" lang="ja-JP" altLang="en-US" sz="2400" dirty="0">
                <a:latin typeface="+mn-ea"/>
                <a:cs typeface="Times New Roman" panose="02020603050405020304" pitchFamily="18" charset="0"/>
              </a:rPr>
              <a:t>兆円のように、感染を拡大させる事業も。世論を顧慮せずオリンピックを断行へ</a:t>
            </a:r>
            <a:endParaRPr kumimoji="1" lang="en-US" altLang="ja-JP" sz="2400" dirty="0">
              <a:latin typeface="+mn-ea"/>
              <a:cs typeface="Times New Roman" panose="02020603050405020304" pitchFamily="18" charset="0"/>
            </a:endParaRPr>
          </a:p>
          <a:p>
            <a:r>
              <a:rPr lang="ja-JP" altLang="ja-JP" sz="2400" dirty="0">
                <a:effectLst/>
                <a:latin typeface="+mn-ea"/>
                <a:cs typeface="Times New Roman" panose="02020603050405020304" pitchFamily="18" charset="0"/>
              </a:rPr>
              <a:t>予算規模が大きくて執行率が低いのは、国交省（</a:t>
            </a:r>
            <a:r>
              <a:rPr lang="en-US" altLang="ja-JP" sz="2400" dirty="0">
                <a:effectLst/>
                <a:latin typeface="+mn-ea"/>
              </a:rPr>
              <a:t>7</a:t>
            </a:r>
            <a:r>
              <a:rPr lang="ja-JP" altLang="ja-JP" sz="2400" dirty="0">
                <a:effectLst/>
                <a:latin typeface="+mn-ea"/>
                <a:cs typeface="Times New Roman" panose="02020603050405020304" pitchFamily="18" charset="0"/>
              </a:rPr>
              <a:t>兆円残、執行率</a:t>
            </a:r>
            <a:r>
              <a:rPr lang="en-US" altLang="ja-JP" sz="2400" dirty="0">
                <a:effectLst/>
                <a:latin typeface="+mn-ea"/>
              </a:rPr>
              <a:t>48.2</a:t>
            </a:r>
            <a:r>
              <a:rPr lang="ja-JP" altLang="ja-JP" sz="2400" dirty="0">
                <a:effectLst/>
                <a:latin typeface="+mn-ea"/>
                <a:cs typeface="Times New Roman" panose="02020603050405020304" pitchFamily="18" charset="0"/>
              </a:rPr>
              <a:t>％）、経産省（</a:t>
            </a:r>
            <a:r>
              <a:rPr lang="en-US" altLang="ja-JP" sz="2400" dirty="0">
                <a:effectLst/>
                <a:latin typeface="+mn-ea"/>
              </a:rPr>
              <a:t>6.7</a:t>
            </a:r>
            <a:r>
              <a:rPr lang="ja-JP" altLang="ja-JP" sz="2400" dirty="0">
                <a:effectLst/>
                <a:latin typeface="+mn-ea"/>
                <a:cs typeface="Times New Roman" panose="02020603050405020304" pitchFamily="18" charset="0"/>
              </a:rPr>
              <a:t>兆円残、</a:t>
            </a:r>
            <a:r>
              <a:rPr lang="en-US" altLang="ja-JP" sz="2400" dirty="0">
                <a:effectLst/>
                <a:latin typeface="+mn-ea"/>
              </a:rPr>
              <a:t>71.7</a:t>
            </a:r>
            <a:r>
              <a:rPr lang="ja-JP" altLang="ja-JP" sz="2400" dirty="0">
                <a:effectLst/>
                <a:latin typeface="+mn-ea"/>
                <a:cs typeface="Times New Roman" panose="02020603050405020304" pitchFamily="18" charset="0"/>
              </a:rPr>
              <a:t>％）、内閣府（</a:t>
            </a:r>
            <a:r>
              <a:rPr lang="en-US" altLang="ja-JP" sz="2400" dirty="0">
                <a:effectLst/>
                <a:latin typeface="+mn-ea"/>
              </a:rPr>
              <a:t>3.6</a:t>
            </a:r>
            <a:r>
              <a:rPr lang="ja-JP" altLang="ja-JP" sz="2400" dirty="0">
                <a:effectLst/>
                <a:latin typeface="+mn-ea"/>
                <a:cs typeface="Times New Roman" panose="02020603050405020304" pitchFamily="18" charset="0"/>
              </a:rPr>
              <a:t>兆円残、</a:t>
            </a:r>
            <a:r>
              <a:rPr lang="en-US" altLang="ja-JP" sz="2400" dirty="0">
                <a:effectLst/>
                <a:latin typeface="+mn-ea"/>
              </a:rPr>
              <a:t>47.3%</a:t>
            </a:r>
            <a:r>
              <a:rPr lang="ja-JP" altLang="ja-JP" sz="2400" dirty="0">
                <a:effectLst/>
                <a:latin typeface="+mn-ea"/>
                <a:cs typeface="Times New Roman" panose="02020603050405020304" pitchFamily="18" charset="0"/>
              </a:rPr>
              <a:t>）、農水省（</a:t>
            </a:r>
            <a:r>
              <a:rPr lang="en-US" altLang="ja-JP" sz="2400" dirty="0">
                <a:effectLst/>
                <a:latin typeface="+mn-ea"/>
              </a:rPr>
              <a:t>1.7</a:t>
            </a:r>
            <a:r>
              <a:rPr lang="ja-JP" altLang="ja-JP" sz="2400" dirty="0">
                <a:effectLst/>
                <a:latin typeface="+mn-ea"/>
                <a:cs typeface="Times New Roman" panose="02020603050405020304" pitchFamily="18" charset="0"/>
              </a:rPr>
              <a:t>兆円残、</a:t>
            </a:r>
            <a:r>
              <a:rPr lang="en-US" altLang="ja-JP" sz="2400" dirty="0">
                <a:effectLst/>
                <a:latin typeface="+mn-ea"/>
              </a:rPr>
              <a:t>62.8</a:t>
            </a:r>
            <a:r>
              <a:rPr lang="ja-JP" altLang="ja-JP" sz="2400" dirty="0">
                <a:effectLst/>
                <a:latin typeface="+mn-ea"/>
                <a:cs typeface="Times New Roman" panose="02020603050405020304" pitchFamily="18" charset="0"/>
              </a:rPr>
              <a:t>％）</a:t>
            </a:r>
            <a:endParaRPr lang="en-US" altLang="ja-JP" sz="2400" dirty="0">
              <a:effectLst/>
              <a:latin typeface="+mn-ea"/>
              <a:cs typeface="Times New Roman" panose="02020603050405020304" pitchFamily="18" charset="0"/>
            </a:endParaRPr>
          </a:p>
          <a:p>
            <a:r>
              <a:rPr kumimoji="1" lang="en-US" altLang="ja-JP" sz="2400" dirty="0">
                <a:latin typeface="+mn-ea"/>
                <a:cs typeface="Times New Roman" panose="02020603050405020304" pitchFamily="18" charset="0"/>
              </a:rPr>
              <a:t>IMF</a:t>
            </a:r>
            <a:r>
              <a:rPr kumimoji="1" lang="ja-JP" altLang="en-US" sz="2400" dirty="0">
                <a:latin typeface="+mn-ea"/>
                <a:cs typeface="Times New Roman" panose="02020603050405020304" pitchFamily="18" charset="0"/>
              </a:rPr>
              <a:t>の成長率予測では、</a:t>
            </a:r>
            <a:r>
              <a:rPr kumimoji="1" lang="en-US" altLang="ja-JP" sz="2400" dirty="0">
                <a:latin typeface="+mn-ea"/>
                <a:cs typeface="Times New Roman" panose="02020603050405020304" pitchFamily="18" charset="0"/>
              </a:rPr>
              <a:t>G6</a:t>
            </a:r>
            <a:r>
              <a:rPr kumimoji="1" lang="ja-JP" altLang="en-US" sz="2400" dirty="0">
                <a:latin typeface="+mn-ea"/>
                <a:cs typeface="Times New Roman" panose="02020603050405020304" pitchFamily="18" charset="0"/>
              </a:rPr>
              <a:t>＋韓国・オーストラリアで日本が最低</a:t>
            </a:r>
            <a:endParaRPr kumimoji="1" lang="ja-JP" altLang="en-US" sz="2400" dirty="0">
              <a:latin typeface="+mn-ea"/>
            </a:endParaRPr>
          </a:p>
        </p:txBody>
      </p:sp>
      <p:sp>
        <p:nvSpPr>
          <p:cNvPr id="4" name="スライド番号プレースホルダー 3">
            <a:extLst>
              <a:ext uri="{FF2B5EF4-FFF2-40B4-BE49-F238E27FC236}">
                <a16:creationId xmlns:a16="http://schemas.microsoft.com/office/drawing/2014/main" id="{FA9D126D-7EEA-4097-B63F-E9898F9D0BEF}"/>
              </a:ext>
            </a:extLst>
          </p:cNvPr>
          <p:cNvSpPr>
            <a:spLocks noGrp="1"/>
          </p:cNvSpPr>
          <p:nvPr>
            <p:ph type="sldNum" sz="quarter" idx="12"/>
          </p:nvPr>
        </p:nvSpPr>
        <p:spPr/>
        <p:txBody>
          <a:bodyPr/>
          <a:lstStyle/>
          <a:p>
            <a:fld id="{6C25CA7E-141C-4369-A796-73C622250649}" type="slidenum">
              <a:rPr kumimoji="1" lang="ja-JP" altLang="en-US" smtClean="0"/>
              <a:t>22</a:t>
            </a:fld>
            <a:endParaRPr kumimoji="1" lang="ja-JP" altLang="en-US"/>
          </a:p>
        </p:txBody>
      </p:sp>
    </p:spTree>
    <p:extLst>
      <p:ext uri="{BB962C8B-B14F-4D97-AF65-F5344CB8AC3E}">
        <p14:creationId xmlns:p14="http://schemas.microsoft.com/office/powerpoint/2010/main" val="235019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A63B5-A72A-438D-82B2-E68265863F83}"/>
              </a:ext>
            </a:extLst>
          </p:cNvPr>
          <p:cNvSpPr>
            <a:spLocks noGrp="1"/>
          </p:cNvSpPr>
          <p:nvPr>
            <p:ph type="title"/>
          </p:nvPr>
        </p:nvSpPr>
        <p:spPr>
          <a:xfrm>
            <a:off x="215516" y="172373"/>
            <a:ext cx="8712968" cy="634082"/>
          </a:xfrm>
        </p:spPr>
        <p:txBody>
          <a:bodyPr>
            <a:normAutofit fontScale="90000"/>
          </a:bodyPr>
          <a:lstStyle/>
          <a:p>
            <a:r>
              <a:rPr kumimoji="1" lang="en-US" altLang="ja-JP" sz="4400" dirty="0"/>
              <a:t>Ⅲ</a:t>
            </a:r>
            <a:r>
              <a:rPr kumimoji="1" lang="ja-JP" altLang="en-US" sz="4400" dirty="0"/>
              <a:t>　コロナ禍への対応と若干の帰結</a:t>
            </a:r>
            <a:endParaRPr kumimoji="1" lang="ja-JP" altLang="en-US" dirty="0"/>
          </a:p>
        </p:txBody>
      </p:sp>
      <p:sp>
        <p:nvSpPr>
          <p:cNvPr id="3" name="コンテンツ プレースホルダー 2">
            <a:extLst>
              <a:ext uri="{FF2B5EF4-FFF2-40B4-BE49-F238E27FC236}">
                <a16:creationId xmlns:a16="http://schemas.microsoft.com/office/drawing/2014/main" id="{5A0A8323-F1D3-4AE9-8EE2-9E113BF8B8B5}"/>
              </a:ext>
            </a:extLst>
          </p:cNvPr>
          <p:cNvSpPr>
            <a:spLocks noGrp="1"/>
          </p:cNvSpPr>
          <p:nvPr>
            <p:ph idx="1"/>
          </p:nvPr>
        </p:nvSpPr>
        <p:spPr>
          <a:xfrm>
            <a:off x="0" y="980728"/>
            <a:ext cx="8964488" cy="5877272"/>
          </a:xfrm>
        </p:spPr>
        <p:txBody>
          <a:bodyPr>
            <a:normAutofit/>
          </a:bodyPr>
          <a:lstStyle/>
          <a:p>
            <a:r>
              <a:rPr lang="en-US" altLang="ja-JP" sz="2400" dirty="0">
                <a:solidFill>
                  <a:srgbClr val="403B3C"/>
                </a:solidFill>
                <a:latin typeface="+mn-ea"/>
              </a:rPr>
              <a:t>Our World in Data</a:t>
            </a:r>
            <a:r>
              <a:rPr lang="ja-JP" altLang="en-US" sz="2400" dirty="0">
                <a:solidFill>
                  <a:srgbClr val="403B3C"/>
                </a:solidFill>
                <a:latin typeface="+mn-ea"/>
              </a:rPr>
              <a:t>によれば、７</a:t>
            </a:r>
            <a:r>
              <a:rPr lang="ja-JP" altLang="ja-JP" sz="2400" dirty="0">
                <a:solidFill>
                  <a:srgbClr val="403B3C"/>
                </a:solidFill>
                <a:effectLst/>
                <a:latin typeface="+mn-ea"/>
                <a:cs typeface="Times New Roman" panose="02020603050405020304" pitchFamily="18" charset="0"/>
              </a:rPr>
              <a:t>月</a:t>
            </a:r>
            <a:r>
              <a:rPr lang="en-US" altLang="ja-JP" sz="2400" dirty="0">
                <a:solidFill>
                  <a:srgbClr val="403B3C"/>
                </a:solidFill>
                <a:effectLst/>
                <a:latin typeface="+mn-ea"/>
                <a:cs typeface="Times New Roman" panose="02020603050405020304" pitchFamily="18" charset="0"/>
              </a:rPr>
              <a:t>26</a:t>
            </a:r>
            <a:r>
              <a:rPr lang="ja-JP" altLang="ja-JP" sz="2400" dirty="0">
                <a:solidFill>
                  <a:srgbClr val="403B3C"/>
                </a:solidFill>
                <a:effectLst/>
                <a:latin typeface="+mn-ea"/>
                <a:cs typeface="Times New Roman" panose="02020603050405020304" pitchFamily="18" charset="0"/>
              </a:rPr>
              <a:t>日までの</a:t>
            </a:r>
            <a:r>
              <a:rPr lang="en-US" altLang="ja-JP" sz="2400" dirty="0">
                <a:solidFill>
                  <a:srgbClr val="403B3C"/>
                </a:solidFill>
                <a:effectLst/>
                <a:latin typeface="+mn-ea"/>
              </a:rPr>
              <a:t>100</a:t>
            </a:r>
            <a:r>
              <a:rPr lang="ja-JP" altLang="ja-JP" sz="2400" dirty="0">
                <a:solidFill>
                  <a:srgbClr val="403B3C"/>
                </a:solidFill>
                <a:effectLst/>
                <a:latin typeface="+mn-ea"/>
                <a:cs typeface="Times New Roman" panose="02020603050405020304" pitchFamily="18" charset="0"/>
              </a:rPr>
              <a:t>万人対コロナ累積死者数：日本</a:t>
            </a:r>
            <a:r>
              <a:rPr lang="en-US" altLang="ja-JP" sz="2400" dirty="0">
                <a:solidFill>
                  <a:srgbClr val="403B3C"/>
                </a:solidFill>
                <a:effectLst/>
                <a:latin typeface="+mn-ea"/>
                <a:cs typeface="Times New Roman" panose="02020603050405020304" pitchFamily="18" charset="0"/>
              </a:rPr>
              <a:t>119.17</a:t>
            </a:r>
            <a:r>
              <a:rPr lang="ja-JP" altLang="ja-JP" sz="2400" dirty="0">
                <a:solidFill>
                  <a:srgbClr val="403B3C"/>
                </a:solidFill>
                <a:effectLst/>
                <a:latin typeface="+mn-ea"/>
                <a:cs typeface="Times New Roman" panose="02020603050405020304" pitchFamily="18" charset="0"/>
              </a:rPr>
              <a:t>人（東アジアのなかでフィリピンについで高い）、韓国</a:t>
            </a:r>
            <a:r>
              <a:rPr lang="en-US" altLang="ja-JP" sz="2400" dirty="0">
                <a:solidFill>
                  <a:srgbClr val="403B3C"/>
                </a:solidFill>
                <a:effectLst/>
                <a:latin typeface="+mn-ea"/>
                <a:cs typeface="Times New Roman" panose="02020603050405020304" pitchFamily="18" charset="0"/>
              </a:rPr>
              <a:t>40.51</a:t>
            </a:r>
            <a:r>
              <a:rPr lang="ja-JP" altLang="ja-JP" sz="2400" dirty="0">
                <a:solidFill>
                  <a:srgbClr val="403B3C"/>
                </a:solidFill>
                <a:effectLst/>
                <a:latin typeface="+mn-ea"/>
                <a:cs typeface="Times New Roman" panose="02020603050405020304" pitchFamily="18" charset="0"/>
              </a:rPr>
              <a:t>人。</a:t>
            </a:r>
            <a:r>
              <a:rPr lang="ja-JP" altLang="en-US" sz="2400" dirty="0">
                <a:solidFill>
                  <a:srgbClr val="403B3C"/>
                </a:solidFill>
                <a:effectLst/>
                <a:latin typeface="+mn-ea"/>
                <a:cs typeface="Times New Roman" panose="02020603050405020304" pitchFamily="18" charset="0"/>
              </a:rPr>
              <a:t>国立社会保障・人口問題研究所によれば</a:t>
            </a:r>
            <a:r>
              <a:rPr lang="ja-JP" altLang="ja-JP" sz="2400" dirty="0">
                <a:solidFill>
                  <a:srgbClr val="403B3C"/>
                </a:solidFill>
                <a:effectLst/>
                <a:latin typeface="+mn-ea"/>
                <a:cs typeface="Times New Roman" panose="02020603050405020304" pitchFamily="18" charset="0"/>
              </a:rPr>
              <a:t>重症者・死者は男性が多い（日本のコロナ死者は女性</a:t>
            </a:r>
            <a:r>
              <a:rPr lang="en-US" altLang="ja-JP" sz="2400" dirty="0">
                <a:solidFill>
                  <a:srgbClr val="403B3C"/>
                </a:solidFill>
                <a:effectLst/>
                <a:latin typeface="+mn-ea"/>
              </a:rPr>
              <a:t>100</a:t>
            </a:r>
            <a:r>
              <a:rPr lang="ja-JP" altLang="en-US" sz="2400" dirty="0">
                <a:solidFill>
                  <a:srgbClr val="403B3C"/>
                </a:solidFill>
                <a:effectLst/>
                <a:latin typeface="+mn-ea"/>
              </a:rPr>
              <a:t>：</a:t>
            </a:r>
            <a:r>
              <a:rPr lang="ja-JP" altLang="ja-JP" sz="2400" dirty="0">
                <a:solidFill>
                  <a:srgbClr val="403B3C"/>
                </a:solidFill>
                <a:effectLst/>
                <a:latin typeface="+mn-ea"/>
                <a:cs typeface="Times New Roman" panose="02020603050405020304" pitchFamily="18" charset="0"/>
              </a:rPr>
              <a:t>男性</a:t>
            </a:r>
            <a:r>
              <a:rPr lang="en-US" altLang="ja-JP" sz="2400" dirty="0">
                <a:solidFill>
                  <a:srgbClr val="403B3C"/>
                </a:solidFill>
                <a:effectLst/>
                <a:latin typeface="+mn-ea"/>
              </a:rPr>
              <a:t>130</a:t>
            </a:r>
            <a:r>
              <a:rPr lang="ja-JP" altLang="ja-JP" sz="2400" dirty="0">
                <a:solidFill>
                  <a:srgbClr val="403B3C"/>
                </a:solidFill>
                <a:effectLst/>
                <a:latin typeface="+mn-ea"/>
                <a:cs typeface="Times New Roman" panose="02020603050405020304" pitchFamily="18" charset="0"/>
              </a:rPr>
              <a:t>）。</a:t>
            </a:r>
            <a:endParaRPr lang="en-US" altLang="ja-JP" sz="2400" dirty="0">
              <a:solidFill>
                <a:srgbClr val="403B3C"/>
              </a:solidFill>
              <a:effectLst/>
              <a:latin typeface="+mn-ea"/>
              <a:cs typeface="Times New Roman" panose="02020603050405020304" pitchFamily="18" charset="0"/>
            </a:endParaRPr>
          </a:p>
          <a:p>
            <a:r>
              <a:rPr lang="ja-JP" altLang="en-US" sz="2400" dirty="0">
                <a:solidFill>
                  <a:srgbClr val="403B3C"/>
                </a:solidFill>
                <a:effectLst/>
                <a:latin typeface="+mn-ea"/>
                <a:cs typeface="Times New Roman" panose="02020603050405020304" pitchFamily="18" charset="0"/>
              </a:rPr>
              <a:t>自殺</a:t>
            </a:r>
            <a:r>
              <a:rPr lang="ja-JP" altLang="ja-JP" sz="2400" dirty="0">
                <a:solidFill>
                  <a:srgbClr val="403B3C"/>
                </a:solidFill>
                <a:effectLst/>
                <a:latin typeface="+mn-ea"/>
                <a:cs typeface="Times New Roman" panose="02020603050405020304" pitchFamily="18" charset="0"/>
              </a:rPr>
              <a:t>：</a:t>
            </a:r>
            <a:r>
              <a:rPr lang="en-US" altLang="ja-JP" sz="2400" dirty="0">
                <a:solidFill>
                  <a:srgbClr val="403B3C"/>
                </a:solidFill>
                <a:effectLst/>
                <a:latin typeface="+mn-ea"/>
              </a:rPr>
              <a:t>2020</a:t>
            </a:r>
            <a:r>
              <a:rPr lang="ja-JP" altLang="ja-JP" sz="2400" dirty="0">
                <a:solidFill>
                  <a:srgbClr val="403B3C"/>
                </a:solidFill>
                <a:effectLst/>
                <a:latin typeface="+mn-ea"/>
                <a:cs typeface="Times New Roman" panose="02020603050405020304" pitchFamily="18" charset="0"/>
              </a:rPr>
              <a:t>年中に</a:t>
            </a:r>
            <a:r>
              <a:rPr lang="en-US" altLang="ja-JP" sz="2400" dirty="0">
                <a:solidFill>
                  <a:srgbClr val="403B3C"/>
                </a:solidFill>
                <a:effectLst/>
                <a:latin typeface="+mn-ea"/>
              </a:rPr>
              <a:t>21081</a:t>
            </a:r>
            <a:r>
              <a:rPr lang="ja-JP" altLang="ja-JP" sz="2400" dirty="0">
                <a:solidFill>
                  <a:srgbClr val="403B3C"/>
                </a:solidFill>
                <a:effectLst/>
                <a:latin typeface="+mn-ea"/>
                <a:cs typeface="Times New Roman" panose="02020603050405020304" pitchFamily="18" charset="0"/>
              </a:rPr>
              <a:t>人（男性</a:t>
            </a:r>
            <a:r>
              <a:rPr lang="en-US" altLang="ja-JP" sz="2400" dirty="0">
                <a:solidFill>
                  <a:srgbClr val="403B3C"/>
                </a:solidFill>
                <a:effectLst/>
                <a:latin typeface="+mn-ea"/>
              </a:rPr>
              <a:t>66</a:t>
            </a:r>
            <a:r>
              <a:rPr lang="ja-JP" altLang="ja-JP" sz="2400" dirty="0">
                <a:solidFill>
                  <a:srgbClr val="403B3C"/>
                </a:solidFill>
                <a:effectLst/>
                <a:latin typeface="+mn-ea"/>
                <a:cs typeface="Times New Roman" panose="02020603050405020304" pitchFamily="18" charset="0"/>
              </a:rPr>
              <a:t>％、女性</a:t>
            </a:r>
            <a:r>
              <a:rPr lang="en-US" altLang="ja-JP" sz="2400" dirty="0">
                <a:solidFill>
                  <a:srgbClr val="403B3C"/>
                </a:solidFill>
                <a:effectLst/>
                <a:latin typeface="+mn-ea"/>
              </a:rPr>
              <a:t>33%</a:t>
            </a:r>
            <a:r>
              <a:rPr lang="ja-JP" altLang="ja-JP" sz="2400" dirty="0">
                <a:solidFill>
                  <a:srgbClr val="403B3C"/>
                </a:solidFill>
                <a:effectLst/>
                <a:latin typeface="+mn-ea"/>
                <a:cs typeface="Times New Roman" panose="02020603050405020304" pitchFamily="18" charset="0"/>
              </a:rPr>
              <a:t>）。</a:t>
            </a:r>
            <a:r>
              <a:rPr lang="en-US" altLang="ja-JP" sz="2400" dirty="0">
                <a:solidFill>
                  <a:srgbClr val="403B3C"/>
                </a:solidFill>
                <a:effectLst/>
                <a:latin typeface="+mn-ea"/>
              </a:rPr>
              <a:t>12</a:t>
            </a:r>
            <a:r>
              <a:rPr lang="ja-JP" altLang="ja-JP" sz="2400" dirty="0">
                <a:solidFill>
                  <a:srgbClr val="403B3C"/>
                </a:solidFill>
                <a:effectLst/>
                <a:latin typeface="+mn-ea"/>
                <a:cs typeface="Times New Roman" panose="02020603050405020304" pitchFamily="18" charset="0"/>
              </a:rPr>
              <a:t>月</a:t>
            </a:r>
            <a:r>
              <a:rPr lang="en-US" altLang="ja-JP" sz="2400" dirty="0">
                <a:solidFill>
                  <a:srgbClr val="403B3C"/>
                </a:solidFill>
                <a:effectLst/>
                <a:latin typeface="+mn-ea"/>
              </a:rPr>
              <a:t>31</a:t>
            </a:r>
            <a:r>
              <a:rPr lang="ja-JP" altLang="ja-JP" sz="2400" dirty="0">
                <a:solidFill>
                  <a:srgbClr val="403B3C"/>
                </a:solidFill>
                <a:effectLst/>
                <a:latin typeface="+mn-ea"/>
                <a:cs typeface="Times New Roman" panose="02020603050405020304" pitchFamily="18" charset="0"/>
              </a:rPr>
              <a:t>日までのコロナ累積死者数</a:t>
            </a:r>
            <a:r>
              <a:rPr lang="en-US" altLang="ja-JP" sz="2400" dirty="0">
                <a:solidFill>
                  <a:srgbClr val="403B3C"/>
                </a:solidFill>
                <a:effectLst/>
                <a:latin typeface="+mn-ea"/>
              </a:rPr>
              <a:t>3292</a:t>
            </a:r>
            <a:r>
              <a:rPr lang="ja-JP" altLang="ja-JP" sz="2400" dirty="0">
                <a:solidFill>
                  <a:srgbClr val="403B3C"/>
                </a:solidFill>
                <a:effectLst/>
                <a:latin typeface="+mn-ea"/>
                <a:cs typeface="Times New Roman" panose="02020603050405020304" pitchFamily="18" charset="0"/>
              </a:rPr>
              <a:t>人の</a:t>
            </a:r>
            <a:r>
              <a:rPr lang="en-US" altLang="ja-JP" sz="2400" dirty="0">
                <a:solidFill>
                  <a:srgbClr val="FF0000"/>
                </a:solidFill>
                <a:effectLst/>
                <a:latin typeface="+mn-ea"/>
              </a:rPr>
              <a:t>6.4</a:t>
            </a:r>
            <a:r>
              <a:rPr lang="ja-JP" altLang="ja-JP" sz="2400" dirty="0">
                <a:solidFill>
                  <a:srgbClr val="FF0000"/>
                </a:solidFill>
                <a:effectLst/>
                <a:latin typeface="+mn-ea"/>
                <a:cs typeface="Times New Roman" panose="02020603050405020304" pitchFamily="18" charset="0"/>
              </a:rPr>
              <a:t>倍</a:t>
            </a:r>
            <a:r>
              <a:rPr lang="ja-JP" altLang="ja-JP" sz="2400" dirty="0">
                <a:solidFill>
                  <a:srgbClr val="403B3C"/>
                </a:solidFill>
                <a:effectLst/>
                <a:latin typeface="+mn-ea"/>
                <a:cs typeface="Times New Roman" panose="02020603050405020304" pitchFamily="18" charset="0"/>
              </a:rPr>
              <a:t>。</a:t>
            </a:r>
            <a:r>
              <a:rPr lang="en-US" altLang="ja-JP" sz="2400" dirty="0">
                <a:solidFill>
                  <a:srgbClr val="403B3C"/>
                </a:solidFill>
                <a:effectLst/>
                <a:latin typeface="+mn-ea"/>
              </a:rPr>
              <a:t>2019</a:t>
            </a:r>
            <a:r>
              <a:rPr lang="ja-JP" altLang="ja-JP" sz="2400" dirty="0">
                <a:solidFill>
                  <a:srgbClr val="403B3C"/>
                </a:solidFill>
                <a:effectLst/>
                <a:latin typeface="+mn-ea"/>
                <a:cs typeface="Times New Roman" panose="02020603050405020304" pitchFamily="18" charset="0"/>
              </a:rPr>
              <a:t>年に比べて男性は</a:t>
            </a:r>
            <a:r>
              <a:rPr lang="en-US" altLang="ja-JP" sz="2400" dirty="0">
                <a:solidFill>
                  <a:srgbClr val="403B3C"/>
                </a:solidFill>
                <a:effectLst/>
                <a:latin typeface="+mn-ea"/>
              </a:rPr>
              <a:t>23</a:t>
            </a:r>
            <a:r>
              <a:rPr lang="ja-JP" altLang="ja-JP" sz="2400" dirty="0">
                <a:solidFill>
                  <a:srgbClr val="403B3C"/>
                </a:solidFill>
                <a:effectLst/>
                <a:latin typeface="+mn-ea"/>
                <a:cs typeface="Times New Roman" panose="02020603050405020304" pitchFamily="18" charset="0"/>
              </a:rPr>
              <a:t>人少なく、女性は</a:t>
            </a:r>
            <a:r>
              <a:rPr lang="en-US" altLang="ja-JP" sz="2400" dirty="0">
                <a:solidFill>
                  <a:srgbClr val="403B3C"/>
                </a:solidFill>
                <a:effectLst/>
                <a:latin typeface="+mn-ea"/>
              </a:rPr>
              <a:t>935</a:t>
            </a:r>
            <a:r>
              <a:rPr lang="ja-JP" altLang="ja-JP" sz="2400" dirty="0">
                <a:solidFill>
                  <a:srgbClr val="403B3C"/>
                </a:solidFill>
                <a:effectLst/>
                <a:latin typeface="+mn-ea"/>
                <a:cs typeface="Times New Roman" panose="02020603050405020304" pitchFamily="18" charset="0"/>
              </a:rPr>
              <a:t>人多い。</a:t>
            </a:r>
            <a:r>
              <a:rPr lang="en-US" altLang="ja-JP" sz="2400" dirty="0">
                <a:solidFill>
                  <a:srgbClr val="403B3C"/>
                </a:solidFill>
                <a:effectLst/>
                <a:latin typeface="+mn-ea"/>
              </a:rPr>
              <a:t>29</a:t>
            </a:r>
            <a:r>
              <a:rPr lang="ja-JP" altLang="ja-JP" sz="2400" dirty="0">
                <a:solidFill>
                  <a:srgbClr val="403B3C"/>
                </a:solidFill>
                <a:effectLst/>
                <a:latin typeface="+mn-ea"/>
                <a:cs typeface="Times New Roman" panose="02020603050405020304" pitchFamily="18" charset="0"/>
              </a:rPr>
              <a:t>歳までの若年者で</a:t>
            </a:r>
            <a:r>
              <a:rPr lang="en-US" altLang="ja-JP" sz="2400" dirty="0">
                <a:solidFill>
                  <a:srgbClr val="403B3C"/>
                </a:solidFill>
                <a:effectLst/>
                <a:latin typeface="+mn-ea"/>
              </a:rPr>
              <a:t>17</a:t>
            </a:r>
            <a:r>
              <a:rPr lang="ja-JP" altLang="ja-JP" sz="2400" dirty="0">
                <a:solidFill>
                  <a:srgbClr val="403B3C"/>
                </a:solidFill>
                <a:effectLst/>
                <a:latin typeface="+mn-ea"/>
                <a:cs typeface="Times New Roman" panose="02020603050405020304" pitchFamily="18" charset="0"/>
              </a:rPr>
              <a:t>－</a:t>
            </a:r>
            <a:r>
              <a:rPr lang="en-US" altLang="ja-JP" sz="2400" dirty="0">
                <a:solidFill>
                  <a:srgbClr val="403B3C"/>
                </a:solidFill>
                <a:effectLst/>
                <a:latin typeface="+mn-ea"/>
              </a:rPr>
              <a:t>19</a:t>
            </a:r>
            <a:r>
              <a:rPr lang="ja-JP" altLang="ja-JP" sz="2400" dirty="0">
                <a:solidFill>
                  <a:srgbClr val="403B3C"/>
                </a:solidFill>
                <a:effectLst/>
                <a:latin typeface="+mn-ea"/>
                <a:cs typeface="Times New Roman" panose="02020603050405020304" pitchFamily="18" charset="0"/>
              </a:rPr>
              <a:t>％増加（自殺率で</a:t>
            </a:r>
            <a:r>
              <a:rPr lang="en-US" altLang="ja-JP" sz="2400" dirty="0">
                <a:solidFill>
                  <a:srgbClr val="403B3C"/>
                </a:solidFill>
                <a:effectLst/>
                <a:latin typeface="+mn-ea"/>
              </a:rPr>
              <a:t>20</a:t>
            </a:r>
            <a:r>
              <a:rPr lang="ja-JP" altLang="ja-JP" sz="2400" dirty="0">
                <a:solidFill>
                  <a:srgbClr val="403B3C"/>
                </a:solidFill>
                <a:effectLst/>
                <a:latin typeface="+mn-ea"/>
                <a:cs typeface="Times New Roman" panose="02020603050405020304" pitchFamily="18" charset="0"/>
              </a:rPr>
              <a:t>代は</a:t>
            </a:r>
            <a:r>
              <a:rPr lang="en-US" altLang="ja-JP" sz="2400" dirty="0">
                <a:solidFill>
                  <a:srgbClr val="403B3C"/>
                </a:solidFill>
                <a:effectLst/>
                <a:latin typeface="+mn-ea"/>
              </a:rPr>
              <a:t>3</a:t>
            </a:r>
            <a:r>
              <a:rPr lang="ja-JP" altLang="ja-JP" sz="2400" dirty="0">
                <a:solidFill>
                  <a:srgbClr val="403B3C"/>
                </a:solidFill>
                <a:effectLst/>
                <a:latin typeface="+mn-ea"/>
                <a:cs typeface="Times New Roman" panose="02020603050405020304" pitchFamily="18" charset="0"/>
              </a:rPr>
              <a:t>ポイント、</a:t>
            </a:r>
            <a:r>
              <a:rPr lang="en-US" altLang="ja-JP" sz="2400" dirty="0">
                <a:solidFill>
                  <a:srgbClr val="403B3C"/>
                </a:solidFill>
                <a:effectLst/>
                <a:latin typeface="+mn-ea"/>
              </a:rPr>
              <a:t>10</a:t>
            </a:r>
            <a:r>
              <a:rPr lang="ja-JP" altLang="ja-JP" sz="2400" dirty="0">
                <a:solidFill>
                  <a:srgbClr val="403B3C"/>
                </a:solidFill>
                <a:effectLst/>
                <a:latin typeface="+mn-ea"/>
                <a:cs typeface="Times New Roman" panose="02020603050405020304" pitchFamily="18" charset="0"/>
              </a:rPr>
              <a:t>代は</a:t>
            </a:r>
            <a:r>
              <a:rPr lang="en-US" altLang="ja-JP" sz="2400" dirty="0">
                <a:solidFill>
                  <a:srgbClr val="403B3C"/>
                </a:solidFill>
                <a:effectLst/>
                <a:latin typeface="+mn-ea"/>
              </a:rPr>
              <a:t>1.1</a:t>
            </a:r>
            <a:r>
              <a:rPr lang="ja-JP" altLang="ja-JP" sz="2400" dirty="0">
                <a:solidFill>
                  <a:srgbClr val="403B3C"/>
                </a:solidFill>
                <a:effectLst/>
                <a:latin typeface="+mn-ea"/>
                <a:cs typeface="Times New Roman" panose="02020603050405020304" pitchFamily="18" charset="0"/>
              </a:rPr>
              <a:t>ポイント上昇）。</a:t>
            </a:r>
            <a:r>
              <a:rPr lang="en-US" altLang="ja-JP" sz="2400" dirty="0">
                <a:solidFill>
                  <a:srgbClr val="403B3C"/>
                </a:solidFill>
                <a:effectLst/>
                <a:latin typeface="+mn-ea"/>
              </a:rPr>
              <a:t>2021</a:t>
            </a:r>
            <a:r>
              <a:rPr lang="ja-JP" altLang="ja-JP" sz="2400" dirty="0">
                <a:solidFill>
                  <a:srgbClr val="403B3C"/>
                </a:solidFill>
                <a:effectLst/>
                <a:latin typeface="+mn-ea"/>
                <a:cs typeface="Times New Roman" panose="02020603050405020304" pitchFamily="18" charset="0"/>
              </a:rPr>
              <a:t>年</a:t>
            </a:r>
            <a:r>
              <a:rPr lang="en-US" altLang="ja-JP" sz="2400" dirty="0">
                <a:solidFill>
                  <a:srgbClr val="403B3C"/>
                </a:solidFill>
                <a:effectLst/>
                <a:latin typeface="+mn-ea"/>
                <a:cs typeface="Times New Roman" panose="02020603050405020304" pitchFamily="18" charset="0"/>
              </a:rPr>
              <a:t>1</a:t>
            </a:r>
            <a:r>
              <a:rPr lang="ja-JP" altLang="en-US" sz="2400" dirty="0">
                <a:solidFill>
                  <a:srgbClr val="403B3C"/>
                </a:solidFill>
                <a:effectLst/>
                <a:latin typeface="+mn-ea"/>
                <a:cs typeface="Times New Roman" panose="02020603050405020304" pitchFamily="18" charset="0"/>
              </a:rPr>
              <a:t>－</a:t>
            </a:r>
            <a:r>
              <a:rPr lang="en-US" altLang="ja-JP" sz="2400" dirty="0">
                <a:solidFill>
                  <a:srgbClr val="403B3C"/>
                </a:solidFill>
                <a:effectLst/>
                <a:latin typeface="+mn-ea"/>
                <a:cs typeface="Times New Roman" panose="02020603050405020304" pitchFamily="18" charset="0"/>
              </a:rPr>
              <a:t>6</a:t>
            </a:r>
            <a:r>
              <a:rPr lang="ja-JP" altLang="en-US" sz="2400" dirty="0">
                <a:solidFill>
                  <a:srgbClr val="403B3C"/>
                </a:solidFill>
                <a:effectLst/>
                <a:latin typeface="+mn-ea"/>
                <a:cs typeface="Times New Roman" panose="02020603050405020304" pitchFamily="18" charset="0"/>
              </a:rPr>
              <a:t>月</a:t>
            </a:r>
            <a:r>
              <a:rPr lang="ja-JP" altLang="ja-JP" sz="2400" dirty="0">
                <a:solidFill>
                  <a:srgbClr val="403B3C"/>
                </a:solidFill>
                <a:effectLst/>
                <a:latin typeface="+mn-ea"/>
                <a:cs typeface="Times New Roman" panose="02020603050405020304" pitchFamily="18" charset="0"/>
              </a:rPr>
              <a:t>に</a:t>
            </a:r>
            <a:r>
              <a:rPr lang="en-US" altLang="ja-JP" sz="2400" dirty="0">
                <a:solidFill>
                  <a:srgbClr val="403B3C"/>
                </a:solidFill>
                <a:effectLst/>
                <a:latin typeface="+mn-ea"/>
                <a:cs typeface="Times New Roman" panose="02020603050405020304" pitchFamily="18" charset="0"/>
              </a:rPr>
              <a:t>10784</a:t>
            </a:r>
            <a:r>
              <a:rPr lang="ja-JP" altLang="en-US" sz="2400" dirty="0">
                <a:solidFill>
                  <a:srgbClr val="403B3C"/>
                </a:solidFill>
                <a:effectLst/>
                <a:latin typeface="+mn-ea"/>
                <a:cs typeface="Times New Roman" panose="02020603050405020304" pitchFamily="18" charset="0"/>
              </a:rPr>
              <a:t>人が自殺（同期間のコロナ死者は</a:t>
            </a:r>
            <a:r>
              <a:rPr lang="en-US" altLang="ja-JP" sz="2400" dirty="0">
                <a:solidFill>
                  <a:srgbClr val="403B3C"/>
                </a:solidFill>
                <a:effectLst/>
                <a:latin typeface="+mn-ea"/>
                <a:cs typeface="Times New Roman" panose="02020603050405020304" pitchFamily="18" charset="0"/>
              </a:rPr>
              <a:t>11438</a:t>
            </a:r>
            <a:r>
              <a:rPr lang="ja-JP" altLang="en-US" sz="2400" dirty="0">
                <a:solidFill>
                  <a:srgbClr val="403B3C"/>
                </a:solidFill>
                <a:effectLst/>
                <a:latin typeface="+mn-ea"/>
                <a:cs typeface="Times New Roman" panose="02020603050405020304" pitchFamily="18" charset="0"/>
              </a:rPr>
              <a:t>人）。</a:t>
            </a:r>
            <a:r>
              <a:rPr lang="en-US" altLang="ja-JP" sz="2400" dirty="0">
                <a:solidFill>
                  <a:srgbClr val="403B3C"/>
                </a:solidFill>
                <a:effectLst/>
                <a:latin typeface="+mn-ea"/>
                <a:cs typeface="Times New Roman" panose="02020603050405020304" pitchFamily="18" charset="0"/>
              </a:rPr>
              <a:t>21</a:t>
            </a:r>
            <a:r>
              <a:rPr lang="ja-JP" altLang="en-US" sz="2400" dirty="0">
                <a:solidFill>
                  <a:srgbClr val="403B3C"/>
                </a:solidFill>
                <a:effectLst/>
                <a:latin typeface="+mn-ea"/>
                <a:cs typeface="Times New Roman" panose="02020603050405020304" pitchFamily="18" charset="0"/>
              </a:rPr>
              <a:t>年各月の自殺の</a:t>
            </a:r>
            <a:r>
              <a:rPr lang="ja-JP" altLang="ja-JP" sz="2400" dirty="0">
                <a:solidFill>
                  <a:srgbClr val="403B3C"/>
                </a:solidFill>
                <a:effectLst/>
                <a:latin typeface="+mn-ea"/>
                <a:cs typeface="Times New Roman" panose="02020603050405020304" pitchFamily="18" charset="0"/>
              </a:rPr>
              <a:t>対前年増減率は</a:t>
            </a:r>
            <a:r>
              <a:rPr lang="ja-JP" altLang="en-US" sz="2400" dirty="0">
                <a:solidFill>
                  <a:srgbClr val="403B3C"/>
                </a:solidFill>
                <a:effectLst/>
                <a:latin typeface="+mn-ea"/>
                <a:cs typeface="Times New Roman" panose="02020603050405020304" pitchFamily="18" charset="0"/>
              </a:rPr>
              <a:t>、</a:t>
            </a:r>
            <a:r>
              <a:rPr lang="ja-JP" altLang="ja-JP" sz="2400" dirty="0">
                <a:solidFill>
                  <a:srgbClr val="403B3C"/>
                </a:solidFill>
                <a:effectLst/>
                <a:latin typeface="+mn-ea"/>
                <a:cs typeface="Times New Roman" panose="02020603050405020304" pitchFamily="18" charset="0"/>
              </a:rPr>
              <a:t>女性でかなり高い。</a:t>
            </a:r>
            <a:r>
              <a:rPr lang="ja-JP" altLang="en-US" sz="2400" dirty="0">
                <a:solidFill>
                  <a:srgbClr val="403B3C"/>
                </a:solidFill>
                <a:effectLst/>
                <a:latin typeface="+mn-ea"/>
                <a:cs typeface="Times New Roman" panose="02020603050405020304" pitchFamily="18" charset="0"/>
              </a:rPr>
              <a:t>（厚労省</a:t>
            </a:r>
            <a:r>
              <a:rPr lang="en-US" altLang="ja-JP" sz="2400" dirty="0">
                <a:solidFill>
                  <a:srgbClr val="403B3C"/>
                </a:solidFill>
                <a:effectLst/>
                <a:latin typeface="+mn-ea"/>
                <a:cs typeface="Times New Roman" panose="02020603050405020304" pitchFamily="18" charset="0"/>
              </a:rPr>
              <a:t>:</a:t>
            </a:r>
            <a:r>
              <a:rPr lang="ja-JP" altLang="en-US" sz="2400" dirty="0">
                <a:solidFill>
                  <a:srgbClr val="403B3C"/>
                </a:solidFill>
                <a:effectLst/>
                <a:latin typeface="+mn-ea"/>
                <a:cs typeface="Times New Roman" panose="02020603050405020304" pitchFamily="18" charset="0"/>
              </a:rPr>
              <a:t>自殺の統計）</a:t>
            </a:r>
            <a:endParaRPr lang="en-US" altLang="ja-JP" sz="2400" dirty="0">
              <a:solidFill>
                <a:srgbClr val="403B3C"/>
              </a:solidFill>
              <a:effectLst/>
              <a:latin typeface="+mn-ea"/>
              <a:cs typeface="Times New Roman" panose="02020603050405020304" pitchFamily="18" charset="0"/>
            </a:endParaRPr>
          </a:p>
          <a:p>
            <a:r>
              <a:rPr kumimoji="1" lang="ja-JP" altLang="en-US" sz="2400" dirty="0">
                <a:solidFill>
                  <a:srgbClr val="403B3C"/>
                </a:solidFill>
                <a:latin typeface="+mn-ea"/>
                <a:cs typeface="Times New Roman" panose="02020603050405020304" pitchFamily="18" charset="0"/>
              </a:rPr>
              <a:t>雇用と収入の減少：</a:t>
            </a:r>
            <a:r>
              <a:rPr lang="ja-JP" altLang="ja-JP" sz="2400" dirty="0">
                <a:solidFill>
                  <a:srgbClr val="403B3C"/>
                </a:solidFill>
                <a:effectLst/>
                <a:latin typeface="+mn-ea"/>
                <a:cs typeface="Times New Roman" panose="02020603050405020304" pitchFamily="18" charset="0"/>
              </a:rPr>
              <a:t>コロナ離職しやすかったのは、非正規、飲食・宿泊従業員</a:t>
            </a:r>
            <a:r>
              <a:rPr lang="ja-JP" altLang="en-US" sz="2400" dirty="0">
                <a:solidFill>
                  <a:srgbClr val="403B3C"/>
                </a:solidFill>
                <a:effectLst/>
                <a:latin typeface="+mn-ea"/>
                <a:cs typeface="Times New Roman" panose="02020603050405020304" pitchFamily="18" charset="0"/>
              </a:rPr>
              <a:t>（</a:t>
            </a:r>
            <a:r>
              <a:rPr lang="ja-JP" altLang="ja-JP" sz="2400" dirty="0">
                <a:solidFill>
                  <a:srgbClr val="403B3C"/>
                </a:solidFill>
                <a:effectLst/>
                <a:latin typeface="+mn-ea"/>
                <a:cs typeface="Times New Roman" panose="02020603050405020304" pitchFamily="18" charset="0"/>
              </a:rPr>
              <a:t>いずれも女性が集中する区分</a:t>
            </a:r>
            <a:r>
              <a:rPr lang="ja-JP" altLang="en-US" sz="2400" dirty="0">
                <a:solidFill>
                  <a:srgbClr val="403B3C"/>
                </a:solidFill>
                <a:effectLst/>
                <a:latin typeface="+mn-ea"/>
                <a:cs typeface="Times New Roman" panose="02020603050405020304" pitchFamily="18" charset="0"/>
              </a:rPr>
              <a:t>）。</a:t>
            </a:r>
            <a:r>
              <a:rPr lang="ja-JP" altLang="ja-JP" sz="2400" dirty="0">
                <a:solidFill>
                  <a:srgbClr val="403B3C"/>
                </a:solidFill>
                <a:effectLst/>
                <a:latin typeface="+mn-ea"/>
                <a:cs typeface="Times New Roman" panose="02020603050405020304" pitchFamily="18" charset="0"/>
              </a:rPr>
              <a:t>コロナ離職者の</a:t>
            </a:r>
            <a:r>
              <a:rPr lang="en-US" altLang="ja-JP" sz="2400" dirty="0">
                <a:solidFill>
                  <a:srgbClr val="403B3C"/>
                </a:solidFill>
                <a:effectLst/>
                <a:latin typeface="+mn-ea"/>
              </a:rPr>
              <a:t>6</a:t>
            </a:r>
            <a:r>
              <a:rPr lang="ja-JP" altLang="ja-JP" sz="2400" dirty="0">
                <a:solidFill>
                  <a:srgbClr val="403B3C"/>
                </a:solidFill>
                <a:effectLst/>
                <a:latin typeface="+mn-ea"/>
                <a:cs typeface="Times New Roman" panose="02020603050405020304" pitchFamily="18" charset="0"/>
              </a:rPr>
              <a:t>割が再就職後に月収低下（一般離職者では</a:t>
            </a:r>
            <a:r>
              <a:rPr lang="en-US" altLang="ja-JP" sz="2400" dirty="0">
                <a:solidFill>
                  <a:srgbClr val="403B3C"/>
                </a:solidFill>
                <a:effectLst/>
                <a:latin typeface="+mn-ea"/>
              </a:rPr>
              <a:t>34</a:t>
            </a:r>
            <a:r>
              <a:rPr lang="ja-JP" altLang="ja-JP" sz="2400" dirty="0">
                <a:solidFill>
                  <a:srgbClr val="403B3C"/>
                </a:solidFill>
                <a:effectLst/>
                <a:latin typeface="+mn-ea"/>
                <a:cs typeface="Times New Roman" panose="02020603050405020304" pitchFamily="18" charset="0"/>
              </a:rPr>
              <a:t>％） </a:t>
            </a:r>
            <a:r>
              <a:rPr lang="en-US" altLang="ja-JP" sz="2400" dirty="0">
                <a:solidFill>
                  <a:srgbClr val="403B3C"/>
                </a:solidFill>
                <a:effectLst/>
                <a:latin typeface="+mn-ea"/>
              </a:rPr>
              <a:t>(</a:t>
            </a:r>
            <a:r>
              <a:rPr lang="ja-JP" altLang="ja-JP" sz="2400" dirty="0">
                <a:solidFill>
                  <a:srgbClr val="403B3C"/>
                </a:solidFill>
                <a:effectLst/>
                <a:latin typeface="+mn-ea"/>
                <a:cs typeface="Times New Roman" panose="02020603050405020304" pitchFamily="18" charset="0"/>
              </a:rPr>
              <a:t>高橋康二</a:t>
            </a:r>
            <a:r>
              <a:rPr lang="en-US" altLang="ja-JP" sz="2400" dirty="0">
                <a:solidFill>
                  <a:srgbClr val="403B3C"/>
                </a:solidFill>
                <a:effectLst/>
                <a:latin typeface="+mn-ea"/>
              </a:rPr>
              <a:t>2021)</a:t>
            </a:r>
          </a:p>
          <a:p>
            <a:r>
              <a:rPr lang="ja-JP" altLang="en-US" sz="2400" dirty="0">
                <a:solidFill>
                  <a:srgbClr val="403B3C"/>
                </a:solidFill>
                <a:latin typeface="+mn-ea"/>
              </a:rPr>
              <a:t>母子世帯</a:t>
            </a:r>
            <a:r>
              <a:rPr kumimoji="1" lang="ja-JP" altLang="en-US" sz="2400" dirty="0">
                <a:solidFill>
                  <a:srgbClr val="403B3C"/>
                </a:solidFill>
                <a:latin typeface="+mn-ea"/>
              </a:rPr>
              <a:t>：主食も買えないほどの苦境。小学生の体重が減った（多い時で</a:t>
            </a:r>
            <a:r>
              <a:rPr kumimoji="1" lang="en-US" altLang="ja-JP" sz="2400" dirty="0">
                <a:solidFill>
                  <a:srgbClr val="403B3C"/>
                </a:solidFill>
                <a:latin typeface="+mn-ea"/>
              </a:rPr>
              <a:t>1</a:t>
            </a:r>
            <a:r>
              <a:rPr kumimoji="1" lang="ja-JP" altLang="en-US" sz="2400" dirty="0">
                <a:solidFill>
                  <a:srgbClr val="403B3C"/>
                </a:solidFill>
                <a:latin typeface="+mn-ea"/>
              </a:rPr>
              <a:t>割の子ども）（シングルマザー調査プロジェクト</a:t>
            </a:r>
            <a:r>
              <a:rPr kumimoji="1" lang="en-US" altLang="ja-JP" sz="2400" dirty="0">
                <a:solidFill>
                  <a:srgbClr val="403B3C"/>
                </a:solidFill>
                <a:latin typeface="+mn-ea"/>
              </a:rPr>
              <a:t>2021</a:t>
            </a:r>
            <a:r>
              <a:rPr kumimoji="1" lang="ja-JP" altLang="en-US" sz="2400" dirty="0">
                <a:solidFill>
                  <a:srgbClr val="403B3C"/>
                </a:solidFill>
                <a:latin typeface="+mn-ea"/>
              </a:rPr>
              <a:t>）。</a:t>
            </a:r>
            <a:endParaRPr kumimoji="1" lang="ja-JP" altLang="en-US" sz="2400" dirty="0">
              <a:latin typeface="+mn-ea"/>
            </a:endParaRPr>
          </a:p>
        </p:txBody>
      </p:sp>
      <p:sp>
        <p:nvSpPr>
          <p:cNvPr id="4" name="スライド番号プレースホルダー 3">
            <a:extLst>
              <a:ext uri="{FF2B5EF4-FFF2-40B4-BE49-F238E27FC236}">
                <a16:creationId xmlns:a16="http://schemas.microsoft.com/office/drawing/2014/main" id="{68D3AE43-B9FF-453C-B5E1-E75C9EC1E93B}"/>
              </a:ext>
            </a:extLst>
          </p:cNvPr>
          <p:cNvSpPr>
            <a:spLocks noGrp="1"/>
          </p:cNvSpPr>
          <p:nvPr>
            <p:ph type="sldNum" sz="quarter" idx="12"/>
          </p:nvPr>
        </p:nvSpPr>
        <p:spPr/>
        <p:txBody>
          <a:bodyPr/>
          <a:lstStyle/>
          <a:p>
            <a:fld id="{6C25CA7E-141C-4369-A796-73C622250649}" type="slidenum">
              <a:rPr kumimoji="1" lang="ja-JP" altLang="en-US" smtClean="0"/>
              <a:t>23</a:t>
            </a:fld>
            <a:endParaRPr kumimoji="1" lang="ja-JP" altLang="en-US"/>
          </a:p>
        </p:txBody>
      </p:sp>
    </p:spTree>
    <p:extLst>
      <p:ext uri="{BB962C8B-B14F-4D97-AF65-F5344CB8AC3E}">
        <p14:creationId xmlns:p14="http://schemas.microsoft.com/office/powerpoint/2010/main" val="362545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7C7FA4-B2FB-49FD-84BB-01B156C6F275}"/>
              </a:ext>
            </a:extLst>
          </p:cNvPr>
          <p:cNvSpPr>
            <a:spLocks noGrp="1"/>
          </p:cNvSpPr>
          <p:nvPr>
            <p:ph type="title"/>
          </p:nvPr>
        </p:nvSpPr>
        <p:spPr>
          <a:xfrm>
            <a:off x="0" y="476671"/>
            <a:ext cx="9144000" cy="1800201"/>
          </a:xfrm>
        </p:spPr>
        <p:txBody>
          <a:bodyPr>
            <a:normAutofit fontScale="90000"/>
          </a:bodyPr>
          <a:lstStyle/>
          <a:p>
            <a:r>
              <a:rPr lang="ja-JP" altLang="en-US" sz="2700" dirty="0"/>
              <a:t>図</a:t>
            </a:r>
            <a:r>
              <a:rPr lang="en-US" altLang="ja-JP" sz="2700" dirty="0"/>
              <a:t>13</a:t>
            </a:r>
            <a:r>
              <a:rPr lang="ja-JP" altLang="en-US" sz="2700" dirty="0"/>
              <a:t>　決まって支給する給与の増減率、女性雇用者の非正規比率</a:t>
            </a:r>
            <a:br>
              <a:rPr lang="en-US" altLang="ja-JP" sz="2800" dirty="0"/>
            </a:br>
            <a:r>
              <a:rPr lang="ja-JP" altLang="en-US" sz="2200" dirty="0"/>
              <a:t>注：調査産業計、</a:t>
            </a:r>
            <a:r>
              <a:rPr lang="en-US" altLang="ja-JP" sz="2200" dirty="0"/>
              <a:t>5</a:t>
            </a:r>
            <a:r>
              <a:rPr lang="ja-JP" altLang="en-US" sz="2200" dirty="0"/>
              <a:t>人以上事業所、就業形態計。きまって支給する給与には超過勤務手当を含み、賞与は含まない。出所：毎月勤労統計、各月確報の原票より作成</a:t>
            </a:r>
            <a:br>
              <a:rPr lang="en-US" altLang="ja-JP" sz="2200" dirty="0"/>
            </a:br>
            <a:br>
              <a:rPr lang="en-US" altLang="ja-JP" sz="2200" dirty="0"/>
            </a:br>
            <a:r>
              <a:rPr lang="ja-JP" altLang="en-US" sz="2700" dirty="0"/>
              <a:t>この間、男性雇用者の非正規比率は</a:t>
            </a:r>
            <a:r>
              <a:rPr lang="en-US" altLang="ja-JP" sz="2700" dirty="0"/>
              <a:t>21</a:t>
            </a:r>
            <a:r>
              <a:rPr lang="ja-JP" altLang="en-US" sz="2700" dirty="0"/>
              <a:t>－</a:t>
            </a:r>
            <a:r>
              <a:rPr lang="en-US" altLang="ja-JP" sz="2700" dirty="0"/>
              <a:t>22</a:t>
            </a:r>
            <a:r>
              <a:rPr lang="ja-JP" altLang="en-US" sz="2700" dirty="0"/>
              <a:t>％で変化なし。雇用量は女性の非正規で調節されている。女性の平均賃金の増加は（</a:t>
            </a:r>
            <a:r>
              <a:rPr lang="en-US" altLang="ja-JP" sz="2700" dirty="0"/>
              <a:t>20</a:t>
            </a:r>
            <a:r>
              <a:rPr lang="ja-JP" altLang="en-US" sz="2700" dirty="0"/>
              <a:t>年</a:t>
            </a:r>
            <a:r>
              <a:rPr lang="en-US" altLang="ja-JP" sz="2700" dirty="0"/>
              <a:t>4</a:t>
            </a:r>
            <a:r>
              <a:rPr lang="ja-JP" altLang="en-US" sz="2700" dirty="0"/>
              <a:t>月、</a:t>
            </a:r>
            <a:r>
              <a:rPr lang="en-US" altLang="ja-JP" sz="2700" dirty="0"/>
              <a:t>21</a:t>
            </a:r>
            <a:r>
              <a:rPr lang="ja-JP" altLang="en-US" sz="2700" dirty="0"/>
              <a:t>年</a:t>
            </a:r>
            <a:r>
              <a:rPr lang="en-US" altLang="ja-JP" sz="2700" dirty="0"/>
              <a:t>3</a:t>
            </a:r>
            <a:r>
              <a:rPr lang="ja-JP" altLang="en-US" sz="2700" dirty="0"/>
              <a:t>－</a:t>
            </a:r>
            <a:r>
              <a:rPr lang="en-US" altLang="ja-JP" sz="2700" dirty="0"/>
              <a:t>4</a:t>
            </a:r>
            <a:r>
              <a:rPr lang="ja-JP" altLang="en-US" sz="2700" dirty="0"/>
              <a:t>月）、非正規の減少も反映。</a:t>
            </a:r>
            <a:endParaRPr kumimoji="1" lang="ja-JP" altLang="en-US" sz="2700" dirty="0"/>
          </a:p>
        </p:txBody>
      </p:sp>
      <p:sp>
        <p:nvSpPr>
          <p:cNvPr id="4" name="スライド番号プレースホルダー 3">
            <a:extLst>
              <a:ext uri="{FF2B5EF4-FFF2-40B4-BE49-F238E27FC236}">
                <a16:creationId xmlns:a16="http://schemas.microsoft.com/office/drawing/2014/main" id="{9D6567A5-C4B2-4F65-A042-D5D1775E5DE5}"/>
              </a:ext>
            </a:extLst>
          </p:cNvPr>
          <p:cNvSpPr>
            <a:spLocks noGrp="1"/>
          </p:cNvSpPr>
          <p:nvPr>
            <p:ph type="sldNum" sz="quarter" idx="12"/>
          </p:nvPr>
        </p:nvSpPr>
        <p:spPr/>
        <p:txBody>
          <a:bodyPr/>
          <a:lstStyle/>
          <a:p>
            <a:fld id="{6C25CA7E-141C-4369-A796-73C622250649}" type="slidenum">
              <a:rPr kumimoji="1" lang="ja-JP" altLang="en-US" smtClean="0"/>
              <a:t>24</a:t>
            </a:fld>
            <a:endParaRPr kumimoji="1" lang="ja-JP" altLang="en-US"/>
          </a:p>
        </p:txBody>
      </p:sp>
      <p:graphicFrame>
        <p:nvGraphicFramePr>
          <p:cNvPr id="5" name="コンテンツ プレースホルダー 4">
            <a:extLst>
              <a:ext uri="{FF2B5EF4-FFF2-40B4-BE49-F238E27FC236}">
                <a16:creationId xmlns:a16="http://schemas.microsoft.com/office/drawing/2014/main" id="{46D4EDB5-35B6-4193-9286-8B77820C6ED4}"/>
              </a:ext>
            </a:extLst>
          </p:cNvPr>
          <p:cNvGraphicFramePr>
            <a:graphicFrameLocks noGrp="1"/>
          </p:cNvGraphicFramePr>
          <p:nvPr>
            <p:ph idx="1"/>
            <p:extLst>
              <p:ext uri="{D42A27DB-BD31-4B8C-83A1-F6EECF244321}">
                <p14:modId xmlns:p14="http://schemas.microsoft.com/office/powerpoint/2010/main" val="2381713463"/>
              </p:ext>
            </p:extLst>
          </p:nvPr>
        </p:nvGraphicFramePr>
        <p:xfrm>
          <a:off x="107504" y="2065743"/>
          <a:ext cx="8928992" cy="4792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0799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44016"/>
          </a:xfrm>
        </p:spPr>
        <p:txBody>
          <a:bodyPr>
            <a:noAutofit/>
          </a:bodyPr>
          <a:lstStyle/>
          <a:p>
            <a:r>
              <a:rPr kumimoji="1" lang="ja-JP" altLang="en-US" sz="2000" dirty="0"/>
              <a:t>参照文献</a:t>
            </a:r>
          </a:p>
        </p:txBody>
      </p:sp>
      <p:sp>
        <p:nvSpPr>
          <p:cNvPr id="3" name="コンテンツ プレースホルダー 2"/>
          <p:cNvSpPr>
            <a:spLocks noGrp="1"/>
          </p:cNvSpPr>
          <p:nvPr>
            <p:ph idx="1"/>
          </p:nvPr>
        </p:nvSpPr>
        <p:spPr>
          <a:xfrm>
            <a:off x="10344" y="290280"/>
            <a:ext cx="9144000" cy="6309320"/>
          </a:xfrm>
        </p:spPr>
        <p:txBody>
          <a:bodyPr>
            <a:noAutofit/>
          </a:bodyPr>
          <a:lstStyle/>
          <a:p>
            <a:pPr marL="0" indent="0">
              <a:buNone/>
            </a:pPr>
            <a:r>
              <a:rPr lang="en-US" altLang="ja-JP" sz="2400" dirty="0">
                <a:latin typeface="+mn-ea"/>
              </a:rPr>
              <a:t>Fukumoto, </a:t>
            </a:r>
            <a:r>
              <a:rPr lang="en-US" altLang="ja-JP" sz="2400" dirty="0" err="1">
                <a:latin typeface="+mn-ea"/>
              </a:rPr>
              <a:t>Kentaro</a:t>
            </a:r>
            <a:r>
              <a:rPr lang="en-US" altLang="ja-JP" sz="2400" dirty="0">
                <a:latin typeface="+mn-ea"/>
              </a:rPr>
              <a:t> , Charles T. McClean, and </a:t>
            </a:r>
            <a:r>
              <a:rPr lang="en-US" altLang="ja-JP" sz="2400" dirty="0" err="1">
                <a:latin typeface="+mn-ea"/>
              </a:rPr>
              <a:t>Kuninori</a:t>
            </a:r>
            <a:r>
              <a:rPr lang="en-US" altLang="ja-JP" sz="2400" dirty="0">
                <a:latin typeface="+mn-ea"/>
              </a:rPr>
              <a:t> Nakagawa </a:t>
            </a:r>
            <a:r>
              <a:rPr lang="ja-JP" altLang="en-US" sz="2400" dirty="0">
                <a:latin typeface="+mn-ea"/>
              </a:rPr>
              <a:t>　</a:t>
            </a:r>
            <a:endParaRPr lang="en-US" altLang="ja-JP" sz="2400" dirty="0">
              <a:latin typeface="+mn-ea"/>
            </a:endParaRPr>
          </a:p>
          <a:p>
            <a:pPr marL="0" indent="0">
              <a:buNone/>
            </a:pPr>
            <a:r>
              <a:rPr lang="ja-JP" altLang="en-US" sz="2400" dirty="0">
                <a:latin typeface="+mn-ea"/>
              </a:rPr>
              <a:t>　</a:t>
            </a:r>
            <a:r>
              <a:rPr lang="en-US" altLang="ja-JP" sz="2400" dirty="0">
                <a:latin typeface="+mn-ea"/>
              </a:rPr>
              <a:t>(2021) “Shut Down Schools, Knock Down the Virus? No Causal </a:t>
            </a:r>
            <a:r>
              <a:rPr lang="ja-JP" altLang="en-US" sz="2400" dirty="0">
                <a:latin typeface="+mn-ea"/>
              </a:rPr>
              <a:t>　</a:t>
            </a:r>
            <a:endParaRPr lang="en-US" altLang="ja-JP" sz="2400" dirty="0">
              <a:latin typeface="+mn-ea"/>
            </a:endParaRPr>
          </a:p>
          <a:p>
            <a:pPr marL="0" indent="0">
              <a:buNone/>
            </a:pPr>
            <a:r>
              <a:rPr lang="ja-JP" altLang="en-US" sz="2400" dirty="0">
                <a:latin typeface="+mn-ea"/>
              </a:rPr>
              <a:t>　　</a:t>
            </a:r>
            <a:r>
              <a:rPr lang="en-US" altLang="ja-JP" sz="2400" dirty="0">
                <a:latin typeface="+mn-ea"/>
              </a:rPr>
              <a:t>Effect of School Closures on the Spread of COVID-19”, </a:t>
            </a:r>
            <a:r>
              <a:rPr lang="en-US" altLang="ja-JP" sz="2400" dirty="0" err="1">
                <a:latin typeface="+mn-ea"/>
              </a:rPr>
              <a:t>medRxiv</a:t>
            </a:r>
            <a:r>
              <a:rPr lang="en-US" altLang="ja-JP" sz="2400" dirty="0">
                <a:latin typeface="+mn-ea"/>
              </a:rPr>
              <a:t> </a:t>
            </a:r>
          </a:p>
          <a:p>
            <a:pPr marL="0" indent="0">
              <a:buNone/>
            </a:pPr>
            <a:r>
              <a:rPr lang="ja-JP" altLang="en-US" sz="2400" dirty="0">
                <a:latin typeface="+mn-ea"/>
              </a:rPr>
              <a:t>　　</a:t>
            </a:r>
            <a:r>
              <a:rPr lang="en-US" altLang="ja-JP" sz="2400" dirty="0">
                <a:latin typeface="+mn-ea"/>
              </a:rPr>
              <a:t>preprint </a:t>
            </a:r>
            <a:r>
              <a:rPr lang="en-US" altLang="ja-JP" sz="2400" dirty="0" err="1">
                <a:latin typeface="+mn-ea"/>
              </a:rPr>
              <a:t>doi</a:t>
            </a:r>
            <a:r>
              <a:rPr lang="en-US" altLang="ja-JP" sz="2400" dirty="0">
                <a:latin typeface="+mn-ea"/>
              </a:rPr>
              <a:t>: </a:t>
            </a:r>
            <a:r>
              <a:rPr lang="en-US" altLang="ja-JP" sz="2400" dirty="0">
                <a:latin typeface="+mn-ea"/>
                <a:hlinkClick r:id="rId2"/>
              </a:rPr>
              <a:t>https://doi.org/10.1101/2021.04.21.21255832</a:t>
            </a:r>
            <a:r>
              <a:rPr lang="en-US" altLang="ja-JP" sz="2400" dirty="0">
                <a:latin typeface="+mn-ea"/>
              </a:rPr>
              <a:t> </a:t>
            </a:r>
          </a:p>
          <a:p>
            <a:pPr marL="0" indent="0">
              <a:buNone/>
            </a:pPr>
            <a:r>
              <a:rPr lang="en-US" altLang="ja-JP" sz="2400" dirty="0">
                <a:latin typeface="+mn-ea"/>
              </a:rPr>
              <a:t>Langford, Ben and Tim </a:t>
            </a:r>
            <a:r>
              <a:rPr lang="en-US" altLang="ja-JP" sz="2400" dirty="0" err="1">
                <a:latin typeface="+mn-ea"/>
              </a:rPr>
              <a:t>Ohlenburg</a:t>
            </a:r>
            <a:r>
              <a:rPr lang="en-US" altLang="ja-JP" sz="2400" dirty="0">
                <a:latin typeface="+mn-ea"/>
              </a:rPr>
              <a:t> (2015) “Tax revenue potential and </a:t>
            </a:r>
          </a:p>
          <a:p>
            <a:pPr marL="0" indent="0">
              <a:buNone/>
            </a:pPr>
            <a:r>
              <a:rPr lang="ja-JP" altLang="en-US" sz="2400" dirty="0">
                <a:latin typeface="+mn-ea"/>
              </a:rPr>
              <a:t>　　</a:t>
            </a:r>
            <a:r>
              <a:rPr lang="en-US" altLang="ja-JP" sz="2400" dirty="0">
                <a:latin typeface="+mn-ea"/>
              </a:rPr>
              <a:t>effort, an empirical investigation,” International Growth Centre </a:t>
            </a:r>
          </a:p>
          <a:p>
            <a:pPr marL="0" indent="0">
              <a:buNone/>
            </a:pPr>
            <a:r>
              <a:rPr lang="ja-JP" altLang="en-US" sz="2400" dirty="0">
                <a:latin typeface="+mn-ea"/>
              </a:rPr>
              <a:t>　　</a:t>
            </a:r>
            <a:r>
              <a:rPr lang="en-US" altLang="ja-JP" sz="2400" dirty="0">
                <a:latin typeface="+mn-ea"/>
              </a:rPr>
              <a:t>Working Paper</a:t>
            </a:r>
            <a:endParaRPr lang="ja-JP" altLang="ja-JP" sz="2400" dirty="0">
              <a:latin typeface="+mn-ea"/>
            </a:endParaRPr>
          </a:p>
          <a:p>
            <a:pPr marL="0" indent="0">
              <a:buNone/>
            </a:pPr>
            <a:r>
              <a:rPr lang="en-US" altLang="ja-JP" sz="2400" dirty="0">
                <a:latin typeface="+mn-ea"/>
              </a:rPr>
              <a:t>OECD (2009) </a:t>
            </a:r>
            <a:r>
              <a:rPr lang="en-US" altLang="ja-JP" sz="2400" i="1" dirty="0">
                <a:latin typeface="+mn-ea"/>
              </a:rPr>
              <a:t>Employment Outlook, Tackling the Jobs Crisis</a:t>
            </a:r>
            <a:r>
              <a:rPr lang="en-US" altLang="ja-JP" sz="2400" dirty="0">
                <a:latin typeface="+mn-ea"/>
              </a:rPr>
              <a:t>, OECD.</a:t>
            </a:r>
          </a:p>
          <a:p>
            <a:pPr marL="0" indent="0">
              <a:buNone/>
            </a:pPr>
            <a:r>
              <a:rPr lang="en-US" altLang="ja-JP" sz="2400" dirty="0">
                <a:latin typeface="+mn-ea"/>
              </a:rPr>
              <a:t>OECD (2019) Measuring Distance to the SDG Targets 2019, </a:t>
            </a:r>
            <a:r>
              <a:rPr lang="en-US" altLang="ja-JP" sz="2400" i="1" dirty="0">
                <a:latin typeface="+mn-ea"/>
              </a:rPr>
              <a:t>An </a:t>
            </a:r>
          </a:p>
          <a:p>
            <a:pPr marL="0" indent="0">
              <a:buNone/>
            </a:pPr>
            <a:r>
              <a:rPr lang="ja-JP" altLang="en-US" sz="2400" i="1" dirty="0">
                <a:latin typeface="+mn-ea"/>
              </a:rPr>
              <a:t>　　</a:t>
            </a:r>
            <a:r>
              <a:rPr lang="en-US" altLang="ja-JP" sz="2400" i="1" dirty="0">
                <a:latin typeface="+mn-ea"/>
              </a:rPr>
              <a:t>Assessment of Where OECD Countries Stand.</a:t>
            </a:r>
            <a:endParaRPr lang="ja-JP" altLang="ja-JP" sz="2400" dirty="0">
              <a:latin typeface="+mn-ea"/>
            </a:endParaRPr>
          </a:p>
          <a:p>
            <a:pPr marL="0" indent="0">
              <a:buNone/>
            </a:pPr>
            <a:r>
              <a:rPr lang="ja-JP" altLang="ja-JP" sz="2400" dirty="0">
                <a:latin typeface="+mn-ea"/>
              </a:rPr>
              <a:t>阿部彩（</a:t>
            </a:r>
            <a:r>
              <a:rPr lang="en-US" altLang="ja-JP" sz="2400" dirty="0">
                <a:latin typeface="+mn-ea"/>
              </a:rPr>
              <a:t>2014</a:t>
            </a:r>
            <a:r>
              <a:rPr lang="ja-JP" altLang="ja-JP" sz="2400" dirty="0">
                <a:latin typeface="+mn-ea"/>
              </a:rPr>
              <a:t>）『子どもの貧困Ⅱ</a:t>
            </a:r>
            <a:r>
              <a:rPr lang="en-US" altLang="ja-JP" sz="2400" dirty="0">
                <a:latin typeface="+mn-ea"/>
              </a:rPr>
              <a:t>―</a:t>
            </a:r>
            <a:r>
              <a:rPr lang="ja-JP" altLang="ja-JP" sz="2400" dirty="0">
                <a:latin typeface="+mn-ea"/>
              </a:rPr>
              <a:t>解決策を考える』岩波新書</a:t>
            </a:r>
            <a:r>
              <a:rPr lang="ja-JP" altLang="en-US" sz="2400" dirty="0">
                <a:latin typeface="+mn-ea"/>
              </a:rPr>
              <a:t>　　　　　</a:t>
            </a:r>
            <a:r>
              <a:rPr lang="ja-JP" altLang="ja-JP" sz="2400" dirty="0">
                <a:latin typeface="+mn-ea"/>
              </a:rPr>
              <a:t>阿部彩（</a:t>
            </a:r>
            <a:r>
              <a:rPr lang="en-US" altLang="ja-JP" sz="2400" dirty="0">
                <a:latin typeface="+mn-ea"/>
              </a:rPr>
              <a:t>2019</a:t>
            </a:r>
            <a:r>
              <a:rPr lang="ja-JP" altLang="ja-JP" sz="2400" dirty="0">
                <a:latin typeface="+mn-ea"/>
              </a:rPr>
              <a:t>）「子どもの貧困率の動向</a:t>
            </a:r>
            <a:r>
              <a:rPr lang="en-US" altLang="ja-JP" sz="2400" dirty="0">
                <a:latin typeface="+mn-ea"/>
              </a:rPr>
              <a:t>:2012</a:t>
            </a:r>
            <a:r>
              <a:rPr lang="ja-JP" altLang="ja-JP" sz="2400" dirty="0">
                <a:latin typeface="+mn-ea"/>
              </a:rPr>
              <a:t>から</a:t>
            </a:r>
            <a:r>
              <a:rPr lang="en-US" altLang="ja-JP" sz="2400" dirty="0">
                <a:latin typeface="+mn-ea"/>
              </a:rPr>
              <a:t>2015</a:t>
            </a:r>
            <a:r>
              <a:rPr lang="ja-JP" altLang="ja-JP" sz="2400" dirty="0">
                <a:latin typeface="+mn-ea"/>
              </a:rPr>
              <a:t>と長期的変動」</a:t>
            </a:r>
            <a:r>
              <a:rPr lang="ja-JP" altLang="en-US" sz="2400" dirty="0">
                <a:latin typeface="+mn-ea"/>
              </a:rPr>
              <a:t>　</a:t>
            </a:r>
            <a:endParaRPr lang="en-US" altLang="ja-JP" sz="2400" dirty="0">
              <a:latin typeface="+mn-ea"/>
            </a:endParaRPr>
          </a:p>
          <a:p>
            <a:pPr marL="0" indent="0">
              <a:buNone/>
            </a:pPr>
            <a:r>
              <a:rPr lang="ja-JP" altLang="en-US" sz="2400" dirty="0">
                <a:latin typeface="+mn-ea"/>
              </a:rPr>
              <a:t>　</a:t>
            </a:r>
            <a:r>
              <a:rPr lang="ja-JP" altLang="ja-JP" sz="2400" dirty="0">
                <a:latin typeface="+mn-ea"/>
              </a:rPr>
              <a:t>貧困統計</a:t>
            </a:r>
            <a:r>
              <a:rPr lang="en-US" altLang="ja-JP" sz="2400" dirty="0">
                <a:latin typeface="+mn-ea"/>
              </a:rPr>
              <a:t>HP</a:t>
            </a:r>
            <a:r>
              <a:rPr lang="en-US" altLang="ja-JP" sz="2400" u="sng" dirty="0">
                <a:latin typeface="+mn-ea"/>
                <a:hlinkClick r:id="rId3"/>
              </a:rPr>
              <a:t>  https://www.hinkonstat.net/</a:t>
            </a:r>
            <a:r>
              <a:rPr lang="ja-JP" altLang="en-US" sz="2400" u="sng" dirty="0">
                <a:latin typeface="+mn-ea"/>
              </a:rPr>
              <a:t>　　　　　　　　　　　　　　　　</a:t>
            </a:r>
            <a:r>
              <a:rPr lang="ja-JP" altLang="en-US" sz="2400" dirty="0">
                <a:latin typeface="+mn-ea"/>
                <a:cs typeface="Calibri"/>
              </a:rPr>
              <a:t>大沢真理（</a:t>
            </a:r>
            <a:r>
              <a:rPr lang="en-US" altLang="ja-JP" sz="2400" dirty="0">
                <a:latin typeface="+mn-ea"/>
                <a:cs typeface="Calibri"/>
              </a:rPr>
              <a:t>2020</a:t>
            </a:r>
            <a:r>
              <a:rPr lang="ja-JP" altLang="en-US" sz="2400" dirty="0">
                <a:latin typeface="+mn-ea"/>
                <a:cs typeface="Calibri"/>
              </a:rPr>
              <a:t>）「アベノミクスがあらかじめ深めた「国難」」</a:t>
            </a:r>
            <a:r>
              <a:rPr lang="en-US" altLang="ja-JP" sz="2400" dirty="0">
                <a:latin typeface="+mn-ea"/>
                <a:cs typeface="Calibri"/>
              </a:rPr>
              <a:t>『</a:t>
            </a:r>
            <a:r>
              <a:rPr lang="ja-JP" altLang="en-US" sz="2400" dirty="0">
                <a:latin typeface="+mn-ea"/>
                <a:cs typeface="Calibri"/>
              </a:rPr>
              <a:t>公法研</a:t>
            </a:r>
            <a:endParaRPr lang="en-US" altLang="ja-JP" sz="2400" dirty="0">
              <a:latin typeface="+mn-ea"/>
              <a:cs typeface="Calibri"/>
            </a:endParaRPr>
          </a:p>
          <a:p>
            <a:pPr marL="0" indent="0">
              <a:buNone/>
            </a:pPr>
            <a:r>
              <a:rPr lang="ja-JP" altLang="en-US" sz="2400" dirty="0">
                <a:latin typeface="+mn-ea"/>
                <a:cs typeface="Calibri"/>
              </a:rPr>
              <a:t>　究</a:t>
            </a:r>
            <a:r>
              <a:rPr lang="en-US" altLang="ja-JP" sz="2400" dirty="0">
                <a:latin typeface="+mn-ea"/>
                <a:cs typeface="Calibri"/>
              </a:rPr>
              <a:t>』82</a:t>
            </a:r>
            <a:r>
              <a:rPr lang="ja-JP" altLang="en-US" sz="2400" dirty="0">
                <a:latin typeface="+mn-ea"/>
                <a:cs typeface="Calibri"/>
              </a:rPr>
              <a:t>号、</a:t>
            </a:r>
            <a:r>
              <a:rPr lang="en-US" altLang="ja-JP" sz="2400" dirty="0">
                <a:latin typeface="+mn-ea"/>
                <a:cs typeface="Calibri"/>
              </a:rPr>
              <a:t>220</a:t>
            </a:r>
            <a:r>
              <a:rPr lang="ja-JP" altLang="en-US" sz="2400" dirty="0">
                <a:latin typeface="+mn-ea"/>
                <a:cs typeface="Calibri"/>
              </a:rPr>
              <a:t>－</a:t>
            </a:r>
            <a:r>
              <a:rPr lang="en-US" altLang="ja-JP" sz="2400" dirty="0">
                <a:latin typeface="+mn-ea"/>
                <a:cs typeface="Calibri"/>
              </a:rPr>
              <a:t>232</a:t>
            </a:r>
            <a:r>
              <a:rPr lang="ja-JP" altLang="en-US" sz="2400" dirty="0">
                <a:latin typeface="+mn-ea"/>
                <a:cs typeface="Calibri"/>
              </a:rPr>
              <a:t>頁</a:t>
            </a:r>
            <a:endParaRPr lang="en-US" altLang="ja-JP" sz="2400" dirty="0">
              <a:latin typeface="+mn-ea"/>
              <a:cs typeface="Calibri"/>
            </a:endParaRPr>
          </a:p>
          <a:p>
            <a:pPr marL="0" indent="0">
              <a:buNone/>
            </a:pPr>
            <a:endParaRPr lang="en-US" altLang="ja-JP" sz="2400" dirty="0">
              <a:latin typeface="+mn-ea"/>
              <a:cs typeface="Calibri"/>
            </a:endParaRPr>
          </a:p>
          <a:p>
            <a:pPr marL="0" indent="0">
              <a:buNone/>
            </a:pPr>
            <a:endParaRPr lang="ja-JP" altLang="ja-JP" sz="2000" dirty="0"/>
          </a:p>
          <a:p>
            <a:pPr marL="0" indent="0">
              <a:buNone/>
            </a:pPr>
            <a:endParaRPr kumimoji="1" lang="ja-JP" altLang="en-US" sz="1800" dirty="0"/>
          </a:p>
        </p:txBody>
      </p:sp>
      <p:sp>
        <p:nvSpPr>
          <p:cNvPr id="4" name="スライド番号プレースホルダー 3"/>
          <p:cNvSpPr>
            <a:spLocks noGrp="1"/>
          </p:cNvSpPr>
          <p:nvPr>
            <p:ph type="sldNum" sz="quarter" idx="12"/>
          </p:nvPr>
        </p:nvSpPr>
        <p:spPr/>
        <p:txBody>
          <a:bodyPr/>
          <a:lstStyle/>
          <a:p>
            <a:fld id="{6C25CA7E-141C-4369-A796-73C622250649}" type="slidenum">
              <a:rPr kumimoji="1" lang="ja-JP" altLang="en-US" smtClean="0"/>
              <a:t>25</a:t>
            </a:fld>
            <a:endParaRPr kumimoji="1" lang="ja-JP" altLang="en-US" dirty="0"/>
          </a:p>
        </p:txBody>
      </p:sp>
    </p:spTree>
    <p:extLst>
      <p:ext uri="{BB962C8B-B14F-4D97-AF65-F5344CB8AC3E}">
        <p14:creationId xmlns:p14="http://schemas.microsoft.com/office/powerpoint/2010/main" val="2622528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D8CF16-8ACC-417D-B7E0-D1069AC6F18A}"/>
              </a:ext>
            </a:extLst>
          </p:cNvPr>
          <p:cNvSpPr>
            <a:spLocks noGrp="1"/>
          </p:cNvSpPr>
          <p:nvPr>
            <p:ph type="title"/>
          </p:nvPr>
        </p:nvSpPr>
        <p:spPr>
          <a:xfrm>
            <a:off x="457200" y="274638"/>
            <a:ext cx="8229600" cy="130026"/>
          </a:xfrm>
        </p:spPr>
        <p:txBody>
          <a:bodyPr>
            <a:noAutofit/>
          </a:bodyPr>
          <a:lstStyle/>
          <a:p>
            <a:r>
              <a:rPr kumimoji="1" lang="ja-JP" altLang="en-US" sz="2000" dirty="0"/>
              <a:t>参照文献</a:t>
            </a:r>
          </a:p>
        </p:txBody>
      </p:sp>
      <p:sp>
        <p:nvSpPr>
          <p:cNvPr id="3" name="コンテンツ プレースホルダー 2">
            <a:extLst>
              <a:ext uri="{FF2B5EF4-FFF2-40B4-BE49-F238E27FC236}">
                <a16:creationId xmlns:a16="http://schemas.microsoft.com/office/drawing/2014/main" id="{89096514-0C49-4CAD-96D8-65C16733916F}"/>
              </a:ext>
            </a:extLst>
          </p:cNvPr>
          <p:cNvSpPr>
            <a:spLocks noGrp="1"/>
          </p:cNvSpPr>
          <p:nvPr>
            <p:ph idx="1"/>
          </p:nvPr>
        </p:nvSpPr>
        <p:spPr>
          <a:xfrm>
            <a:off x="0" y="548680"/>
            <a:ext cx="9144000" cy="6309320"/>
          </a:xfrm>
        </p:spPr>
        <p:txBody>
          <a:bodyPr>
            <a:normAutofit fontScale="25000" lnSpcReduction="20000"/>
          </a:bodyPr>
          <a:lstStyle/>
          <a:p>
            <a:pPr marL="0" indent="0">
              <a:buNone/>
            </a:pPr>
            <a:r>
              <a:rPr lang="ja-JP" altLang="ja-JP" sz="9600" dirty="0">
                <a:latin typeface="+mn-ea"/>
              </a:rPr>
              <a:t>駒村康平・山田篤裕・四方理人・田中聡一郎</a:t>
            </a:r>
            <a:r>
              <a:rPr lang="en-US" altLang="ja-JP" sz="9600" dirty="0">
                <a:latin typeface="+mn-ea"/>
              </a:rPr>
              <a:t> (2010)</a:t>
            </a:r>
            <a:r>
              <a:rPr lang="ja-JP" altLang="ja-JP" sz="9600" dirty="0">
                <a:latin typeface="+mn-ea"/>
              </a:rPr>
              <a:t>「社会移転が相対</a:t>
            </a:r>
            <a:endParaRPr lang="en-US" altLang="ja-JP" sz="9600" dirty="0">
              <a:latin typeface="+mn-ea"/>
            </a:endParaRPr>
          </a:p>
          <a:p>
            <a:pPr marL="0" indent="0">
              <a:buNone/>
            </a:pPr>
            <a:r>
              <a:rPr lang="ja-JP" altLang="en-US" sz="9600" dirty="0">
                <a:latin typeface="+mn-ea"/>
              </a:rPr>
              <a:t>　</a:t>
            </a:r>
            <a:r>
              <a:rPr lang="ja-JP" altLang="ja-JP" sz="9600" dirty="0">
                <a:latin typeface="+mn-ea"/>
              </a:rPr>
              <a:t>的貧困率に与える影響」，樋口美雄ほか編『貧困のダイナミズム</a:t>
            </a:r>
            <a:r>
              <a:rPr lang="en-US" altLang="ja-JP" sz="9600" dirty="0">
                <a:latin typeface="+mn-ea"/>
              </a:rPr>
              <a:t>―</a:t>
            </a:r>
            <a:r>
              <a:rPr lang="ja-JP" altLang="ja-JP" sz="9600" dirty="0">
                <a:latin typeface="+mn-ea"/>
              </a:rPr>
              <a:t>日</a:t>
            </a:r>
            <a:endParaRPr lang="en-US" altLang="ja-JP" sz="9600" dirty="0">
              <a:latin typeface="+mn-ea"/>
            </a:endParaRPr>
          </a:p>
          <a:p>
            <a:pPr marL="0" indent="0">
              <a:buNone/>
            </a:pPr>
            <a:r>
              <a:rPr lang="ja-JP" altLang="en-US" sz="9600" dirty="0">
                <a:latin typeface="+mn-ea"/>
              </a:rPr>
              <a:t>　</a:t>
            </a:r>
            <a:r>
              <a:rPr lang="ja-JP" altLang="ja-JP" sz="9600" dirty="0">
                <a:latin typeface="+mn-ea"/>
              </a:rPr>
              <a:t>本の税社会保障・雇用政策と家計行動』慶応義塾大学出版会，</a:t>
            </a:r>
            <a:r>
              <a:rPr lang="en-US" altLang="ja-JP" sz="9600" dirty="0">
                <a:latin typeface="+mn-ea"/>
              </a:rPr>
              <a:t>81</a:t>
            </a:r>
            <a:r>
              <a:rPr lang="ja-JP" altLang="ja-JP" sz="9600" dirty="0">
                <a:latin typeface="+mn-ea"/>
              </a:rPr>
              <a:t>－</a:t>
            </a:r>
            <a:endParaRPr lang="en-US" altLang="ja-JP" sz="9600" dirty="0">
              <a:latin typeface="+mn-ea"/>
            </a:endParaRPr>
          </a:p>
          <a:p>
            <a:pPr marL="0" indent="0">
              <a:buNone/>
            </a:pPr>
            <a:r>
              <a:rPr lang="ja-JP" altLang="en-US" sz="9600" dirty="0">
                <a:latin typeface="+mn-ea"/>
              </a:rPr>
              <a:t>　</a:t>
            </a:r>
            <a:r>
              <a:rPr lang="en-US" altLang="ja-JP" sz="9600" dirty="0">
                <a:latin typeface="+mn-ea"/>
              </a:rPr>
              <a:t>101</a:t>
            </a:r>
            <a:r>
              <a:rPr lang="ja-JP" altLang="ja-JP" sz="9600" dirty="0">
                <a:latin typeface="+mn-ea"/>
              </a:rPr>
              <a:t>頁．</a:t>
            </a:r>
            <a:endParaRPr lang="en-US" altLang="ja-JP" sz="9600" dirty="0">
              <a:latin typeface="+mn-ea"/>
            </a:endParaRPr>
          </a:p>
          <a:p>
            <a:pPr marL="0" indent="0">
              <a:buNone/>
            </a:pPr>
            <a:r>
              <a:rPr lang="ja-JP" altLang="en-US" sz="9600" dirty="0">
                <a:latin typeface="+mn-ea"/>
              </a:rPr>
              <a:t>周燕飛（</a:t>
            </a:r>
            <a:r>
              <a:rPr lang="en-US" altLang="ja-JP" sz="9600" dirty="0">
                <a:latin typeface="+mn-ea"/>
              </a:rPr>
              <a:t>2020</a:t>
            </a:r>
            <a:r>
              <a:rPr lang="ja-JP" altLang="en-US" sz="9600" dirty="0">
                <a:latin typeface="+mn-ea"/>
              </a:rPr>
              <a:t>）「</a:t>
            </a:r>
            <a:r>
              <a:rPr lang="ja-JP" altLang="ja-JP" sz="9600" dirty="0">
                <a:latin typeface="+mn-ea"/>
              </a:rPr>
              <a:t>コロナショックの被害は女性に集中</a:t>
            </a:r>
            <a:r>
              <a:rPr lang="en-US" altLang="ja-JP" sz="9600" dirty="0">
                <a:latin typeface="+mn-ea"/>
              </a:rPr>
              <a:t>─</a:t>
            </a:r>
            <a:r>
              <a:rPr lang="ja-JP" altLang="ja-JP" sz="9600" dirty="0">
                <a:latin typeface="+mn-ea"/>
              </a:rPr>
              <a:t>働き方改革でピ</a:t>
            </a:r>
            <a:endParaRPr lang="en-US" altLang="ja-JP" sz="9600" dirty="0">
              <a:latin typeface="+mn-ea"/>
            </a:endParaRPr>
          </a:p>
          <a:p>
            <a:pPr marL="0" indent="0">
              <a:buNone/>
            </a:pPr>
            <a:r>
              <a:rPr lang="ja-JP" altLang="en-US" sz="9600" dirty="0">
                <a:latin typeface="+mn-ea"/>
              </a:rPr>
              <a:t>　</a:t>
            </a:r>
            <a:r>
              <a:rPr lang="ja-JP" altLang="ja-JP" sz="9600" dirty="0">
                <a:latin typeface="+mn-ea"/>
              </a:rPr>
              <a:t>ンチをチャンスに</a:t>
            </a:r>
            <a:r>
              <a:rPr lang="en-US" altLang="ja-JP" sz="9600" dirty="0">
                <a:latin typeface="+mn-ea"/>
              </a:rPr>
              <a:t>─</a:t>
            </a:r>
            <a:r>
              <a:rPr lang="ja-JP" altLang="en-US" sz="9600" dirty="0">
                <a:latin typeface="+mn-ea"/>
              </a:rPr>
              <a:t>」</a:t>
            </a:r>
            <a:r>
              <a:rPr lang="en-US" altLang="ja-JP" sz="9600" dirty="0">
                <a:latin typeface="+mn-ea"/>
              </a:rPr>
              <a:t> JILPT</a:t>
            </a:r>
            <a:r>
              <a:rPr lang="ja-JP" altLang="ja-JP" sz="9600" dirty="0">
                <a:latin typeface="+mn-ea"/>
              </a:rPr>
              <a:t>リサーチアイ 第</a:t>
            </a:r>
            <a:r>
              <a:rPr lang="en-US" altLang="ja-JP" sz="9600" dirty="0">
                <a:latin typeface="+mn-ea"/>
              </a:rPr>
              <a:t>38</a:t>
            </a:r>
            <a:r>
              <a:rPr lang="ja-JP" altLang="ja-JP" sz="9600" dirty="0">
                <a:latin typeface="+mn-ea"/>
              </a:rPr>
              <a:t>回</a:t>
            </a:r>
            <a:endParaRPr lang="en-US" altLang="ja-JP" sz="9600" kern="100" dirty="0">
              <a:effectLst/>
              <a:latin typeface="+mn-ea"/>
              <a:cs typeface="Times New Roman" panose="02020603050405020304" pitchFamily="18" charset="0"/>
            </a:endParaRPr>
          </a:p>
          <a:p>
            <a:pPr marL="0" indent="0">
              <a:buNone/>
            </a:pPr>
            <a:r>
              <a:rPr lang="ja-JP" altLang="ja-JP" sz="9600" kern="100" dirty="0">
                <a:effectLst/>
                <a:latin typeface="+mn-ea"/>
                <a:cs typeface="Times New Roman" panose="02020603050405020304" pitchFamily="18" charset="0"/>
              </a:rPr>
              <a:t>周燕飛（</a:t>
            </a:r>
            <a:r>
              <a:rPr lang="en-US" altLang="ja-JP" sz="9600" kern="100" dirty="0">
                <a:effectLst/>
                <a:latin typeface="+mn-ea"/>
                <a:cs typeface="Times New Roman" panose="02020603050405020304" pitchFamily="18" charset="0"/>
              </a:rPr>
              <a:t>2020b</a:t>
            </a:r>
            <a:r>
              <a:rPr lang="ja-JP" altLang="ja-JP" sz="9600" kern="100" dirty="0">
                <a:effectLst/>
                <a:latin typeface="+mn-ea"/>
                <a:cs typeface="Times New Roman" panose="02020603050405020304" pitchFamily="18" charset="0"/>
              </a:rPr>
              <a:t>）「コロナショックの被害は女性に集中（続編）」</a:t>
            </a:r>
            <a:r>
              <a:rPr lang="en-US" altLang="ja-JP" sz="9600" kern="100" dirty="0">
                <a:effectLst/>
                <a:latin typeface="+mn-ea"/>
                <a:cs typeface="Times New Roman" panose="02020603050405020304" pitchFamily="18" charset="0"/>
              </a:rPr>
              <a:t>JILPT</a:t>
            </a:r>
          </a:p>
          <a:p>
            <a:pPr marL="0" indent="0">
              <a:buNone/>
            </a:pPr>
            <a:r>
              <a:rPr lang="ja-JP" altLang="en-US" sz="9600" kern="100" dirty="0">
                <a:effectLst/>
                <a:latin typeface="+mn-ea"/>
                <a:cs typeface="Times New Roman" panose="02020603050405020304" pitchFamily="18" charset="0"/>
              </a:rPr>
              <a:t>　</a:t>
            </a:r>
            <a:r>
              <a:rPr lang="ja-JP" altLang="ja-JP" sz="9600" kern="100" dirty="0">
                <a:effectLst/>
                <a:latin typeface="+mn-ea"/>
                <a:cs typeface="Times New Roman" panose="02020603050405020304" pitchFamily="18" charset="0"/>
              </a:rPr>
              <a:t>リサーチアイ第</a:t>
            </a:r>
            <a:r>
              <a:rPr lang="en-US" altLang="ja-JP" sz="9600" kern="100" dirty="0">
                <a:effectLst/>
                <a:latin typeface="+mn-ea"/>
                <a:cs typeface="Times New Roman" panose="02020603050405020304" pitchFamily="18" charset="0"/>
              </a:rPr>
              <a:t>47</a:t>
            </a:r>
            <a:r>
              <a:rPr lang="ja-JP" altLang="ja-JP" sz="9600" kern="100" dirty="0">
                <a:effectLst/>
                <a:latin typeface="+mn-ea"/>
                <a:cs typeface="Times New Roman" panose="02020603050405020304" pitchFamily="18" charset="0"/>
              </a:rPr>
              <a:t>回</a:t>
            </a:r>
            <a:endParaRPr lang="en-US" altLang="ja-JP" sz="9600" dirty="0">
              <a:latin typeface="+mn-ea"/>
            </a:endParaRPr>
          </a:p>
          <a:p>
            <a:pPr marL="0" indent="0">
              <a:buNone/>
            </a:pPr>
            <a:r>
              <a:rPr lang="ja-JP" altLang="ja-JP" sz="9600" dirty="0">
                <a:latin typeface="+mn-ea"/>
              </a:rPr>
              <a:t>新型インフルエンザ（</a:t>
            </a:r>
            <a:r>
              <a:rPr lang="en-US" altLang="ja-JP" sz="9600" dirty="0">
                <a:latin typeface="+mn-ea"/>
              </a:rPr>
              <a:t>A/H1N1</a:t>
            </a:r>
            <a:r>
              <a:rPr lang="ja-JP" altLang="ja-JP" sz="9600" dirty="0">
                <a:latin typeface="+mn-ea"/>
              </a:rPr>
              <a:t>）対策総括会議（</a:t>
            </a:r>
            <a:r>
              <a:rPr lang="en-US" altLang="ja-JP" sz="9600" dirty="0">
                <a:latin typeface="+mn-ea"/>
              </a:rPr>
              <a:t>2010</a:t>
            </a:r>
            <a:r>
              <a:rPr lang="ja-JP" altLang="ja-JP" sz="9600" dirty="0">
                <a:latin typeface="+mn-ea"/>
              </a:rPr>
              <a:t>）『新型インフルエ</a:t>
            </a:r>
            <a:endParaRPr lang="en-US" altLang="ja-JP" sz="9600" dirty="0">
              <a:latin typeface="+mn-ea"/>
            </a:endParaRPr>
          </a:p>
          <a:p>
            <a:pPr marL="0" indent="0">
              <a:buNone/>
            </a:pPr>
            <a:r>
              <a:rPr lang="ja-JP" altLang="en-US" sz="9600" dirty="0">
                <a:latin typeface="+mn-ea"/>
              </a:rPr>
              <a:t>　</a:t>
            </a:r>
            <a:r>
              <a:rPr lang="ja-JP" altLang="ja-JP" sz="9600" dirty="0">
                <a:latin typeface="+mn-ea"/>
              </a:rPr>
              <a:t>ンザ（</a:t>
            </a:r>
            <a:r>
              <a:rPr lang="en-US" altLang="ja-JP" sz="9600" dirty="0">
                <a:latin typeface="+mn-ea"/>
              </a:rPr>
              <a:t>A/H1N1</a:t>
            </a:r>
            <a:r>
              <a:rPr lang="ja-JP" altLang="ja-JP" sz="9600" dirty="0">
                <a:latin typeface="+mn-ea"/>
              </a:rPr>
              <a:t>）対策総括会議報告書』</a:t>
            </a:r>
            <a:endParaRPr lang="en-US" altLang="ja-JP" sz="9600" dirty="0">
              <a:latin typeface="+mn-ea"/>
            </a:endParaRPr>
          </a:p>
          <a:p>
            <a:pPr marL="0" indent="0">
              <a:buNone/>
            </a:pPr>
            <a:r>
              <a:rPr lang="ja-JP" altLang="en-US" sz="9600" kern="100" dirty="0">
                <a:effectLst/>
                <a:latin typeface="+mn-ea"/>
                <a:cs typeface="Times New Roman" panose="02020603050405020304" pitchFamily="18" charset="0"/>
              </a:rPr>
              <a:t>シングルマザー調査プロジェクト（</a:t>
            </a:r>
            <a:r>
              <a:rPr lang="en-US" altLang="ja-JP" sz="9600" kern="100" dirty="0">
                <a:effectLst/>
                <a:latin typeface="+mn-ea"/>
                <a:cs typeface="Times New Roman" panose="02020603050405020304" pitchFamily="18" charset="0"/>
              </a:rPr>
              <a:t>2021</a:t>
            </a:r>
            <a:r>
              <a:rPr lang="ja-JP" altLang="en-US" sz="9600" kern="100" dirty="0">
                <a:effectLst/>
                <a:latin typeface="+mn-ea"/>
                <a:cs typeface="Times New Roman" panose="02020603050405020304" pitchFamily="18" charset="0"/>
              </a:rPr>
              <a:t>）</a:t>
            </a:r>
            <a:r>
              <a:rPr lang="en-US" altLang="ja-JP" sz="9600" kern="100" dirty="0">
                <a:effectLst/>
                <a:latin typeface="+mn-ea"/>
                <a:cs typeface="Times New Roman" panose="02020603050405020304" pitchFamily="18" charset="0"/>
              </a:rPr>
              <a:t>『</a:t>
            </a:r>
            <a:r>
              <a:rPr lang="ja-JP" altLang="en-US" sz="9600" kern="100" dirty="0">
                <a:effectLst/>
                <a:latin typeface="+mn-ea"/>
                <a:cs typeface="Times New Roman" panose="02020603050405020304" pitchFamily="18" charset="0"/>
              </a:rPr>
              <a:t>コロナ禍におけるひとり親世</a:t>
            </a:r>
            <a:endParaRPr lang="en-US" altLang="ja-JP" sz="9600" kern="100" dirty="0">
              <a:effectLst/>
              <a:latin typeface="+mn-ea"/>
              <a:cs typeface="Times New Roman" panose="02020603050405020304" pitchFamily="18" charset="0"/>
            </a:endParaRPr>
          </a:p>
          <a:p>
            <a:pPr marL="0" indent="0">
              <a:buNone/>
            </a:pPr>
            <a:r>
              <a:rPr lang="ja-JP" altLang="en-US" sz="9600" kern="100" dirty="0">
                <a:latin typeface="+mn-ea"/>
                <a:cs typeface="Times New Roman" panose="02020603050405020304" pitchFamily="18" charset="0"/>
              </a:rPr>
              <a:t>　</a:t>
            </a:r>
            <a:r>
              <a:rPr lang="ja-JP" altLang="en-US" sz="9600" kern="100" dirty="0">
                <a:effectLst/>
                <a:latin typeface="+mn-ea"/>
                <a:cs typeface="Times New Roman" panose="02020603050405020304" pitchFamily="18" charset="0"/>
              </a:rPr>
              <a:t>帯の子どもの状況　</a:t>
            </a:r>
            <a:r>
              <a:rPr lang="en-US" altLang="ja-JP" sz="9600" kern="100" dirty="0">
                <a:latin typeface="+mn-ea"/>
                <a:cs typeface="Times New Roman" panose="02020603050405020304" pitchFamily="18" charset="0"/>
              </a:rPr>
              <a:t>2021.4.25』</a:t>
            </a:r>
          </a:p>
          <a:p>
            <a:pPr marL="0" indent="0">
              <a:buNone/>
            </a:pPr>
            <a:r>
              <a:rPr lang="ja-JP" altLang="en-US" sz="9600" kern="100" dirty="0">
                <a:effectLst/>
                <a:latin typeface="+mn-ea"/>
                <a:ea typeface="ＭＳ Ｐゴシック" panose="020B0600070205080204" pitchFamily="50" charset="-128"/>
                <a:cs typeface="Times New Roman" panose="02020603050405020304" pitchFamily="18" charset="0"/>
              </a:rPr>
              <a:t>　</a:t>
            </a:r>
            <a:r>
              <a:rPr lang="en-US" altLang="ja-JP" sz="9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https://note.com/single_mama_pj/n/nf3ffc9528378</a:t>
            </a:r>
          </a:p>
          <a:p>
            <a:pPr marL="0" indent="0">
              <a:buNone/>
            </a:pPr>
            <a:r>
              <a:rPr lang="ja-JP" altLang="ja-JP" sz="9600" kern="100" dirty="0">
                <a:effectLst/>
                <a:latin typeface="+mn-ea"/>
                <a:cs typeface="Times New Roman" panose="02020603050405020304" pitchFamily="18" charset="0"/>
              </a:rPr>
              <a:t>高橋康二（</a:t>
            </a:r>
            <a:r>
              <a:rPr lang="en-US" altLang="ja-JP" sz="9600" kern="100" dirty="0">
                <a:effectLst/>
                <a:latin typeface="+mn-ea"/>
                <a:cs typeface="Times New Roman" panose="02020603050405020304" pitchFamily="18" charset="0"/>
              </a:rPr>
              <a:t>2021</a:t>
            </a:r>
            <a:r>
              <a:rPr lang="ja-JP" altLang="ja-JP" sz="9600" kern="100" dirty="0">
                <a:effectLst/>
                <a:latin typeface="+mn-ea"/>
                <a:cs typeface="Times New Roman" panose="02020603050405020304" pitchFamily="18" charset="0"/>
              </a:rPr>
              <a:t>）「コロナ離職と収入低下」</a:t>
            </a:r>
            <a:r>
              <a:rPr lang="en-US" altLang="ja-JP" sz="9600" kern="100" dirty="0">
                <a:effectLst/>
                <a:latin typeface="+mn-ea"/>
                <a:cs typeface="Times New Roman" panose="02020603050405020304" pitchFamily="18" charset="0"/>
              </a:rPr>
              <a:t>JILPT</a:t>
            </a:r>
            <a:r>
              <a:rPr lang="ja-JP" altLang="ja-JP" sz="9600" kern="100" dirty="0">
                <a:effectLst/>
                <a:latin typeface="+mn-ea"/>
                <a:cs typeface="Times New Roman" panose="02020603050405020304" pitchFamily="18" charset="0"/>
              </a:rPr>
              <a:t>リサーチアイ第</a:t>
            </a:r>
            <a:r>
              <a:rPr lang="en-US" altLang="ja-JP" sz="9600" kern="100" dirty="0">
                <a:effectLst/>
                <a:latin typeface="+mn-ea"/>
                <a:cs typeface="Times New Roman" panose="02020603050405020304" pitchFamily="18" charset="0"/>
              </a:rPr>
              <a:t>63</a:t>
            </a:r>
            <a:r>
              <a:rPr lang="ja-JP" altLang="ja-JP" sz="9600" kern="100" dirty="0">
                <a:effectLst/>
                <a:latin typeface="+mn-ea"/>
                <a:cs typeface="Times New Roman" panose="02020603050405020304" pitchFamily="18" charset="0"/>
              </a:rPr>
              <a:t>回</a:t>
            </a:r>
            <a:endParaRPr lang="en-US" altLang="ja-JP" sz="9600" dirty="0">
              <a:latin typeface="+mn-ea"/>
            </a:endParaRPr>
          </a:p>
          <a:p>
            <a:pPr marL="0" indent="0">
              <a:buNone/>
            </a:pPr>
            <a:r>
              <a:rPr lang="ja-JP" altLang="ja-JP" sz="9600" dirty="0">
                <a:latin typeface="+mn-ea"/>
              </a:rPr>
              <a:t>地域保健対策検討会（</a:t>
            </a:r>
            <a:r>
              <a:rPr lang="en-US" altLang="ja-JP" sz="9600" dirty="0">
                <a:latin typeface="+mn-ea"/>
              </a:rPr>
              <a:t>2012</a:t>
            </a:r>
            <a:r>
              <a:rPr lang="ja-JP" altLang="ja-JP" sz="9600" dirty="0">
                <a:latin typeface="+mn-ea"/>
              </a:rPr>
              <a:t>）『地域保健対策検討会報告書～今後の</a:t>
            </a:r>
            <a:endParaRPr lang="en-US" altLang="ja-JP" sz="9600" dirty="0">
              <a:latin typeface="+mn-ea"/>
            </a:endParaRPr>
          </a:p>
          <a:p>
            <a:pPr marL="0" indent="0">
              <a:buNone/>
            </a:pPr>
            <a:r>
              <a:rPr lang="ja-JP" altLang="en-US" sz="9600" dirty="0">
                <a:latin typeface="+mn-ea"/>
              </a:rPr>
              <a:t>　</a:t>
            </a:r>
            <a:r>
              <a:rPr lang="ja-JP" altLang="ja-JP" sz="9600" dirty="0">
                <a:latin typeface="+mn-ea"/>
              </a:rPr>
              <a:t>地域保健対策のあり方について』</a:t>
            </a:r>
            <a:endParaRPr kumimoji="1" lang="ja-JP" altLang="en-US" sz="9600" dirty="0"/>
          </a:p>
        </p:txBody>
      </p:sp>
      <p:sp>
        <p:nvSpPr>
          <p:cNvPr id="4" name="スライド番号プレースホルダー 3">
            <a:extLst>
              <a:ext uri="{FF2B5EF4-FFF2-40B4-BE49-F238E27FC236}">
                <a16:creationId xmlns:a16="http://schemas.microsoft.com/office/drawing/2014/main" id="{587B42C2-1864-47FA-9652-958DCA1B63CC}"/>
              </a:ext>
            </a:extLst>
          </p:cNvPr>
          <p:cNvSpPr>
            <a:spLocks noGrp="1"/>
          </p:cNvSpPr>
          <p:nvPr>
            <p:ph type="sldNum" sz="quarter" idx="12"/>
          </p:nvPr>
        </p:nvSpPr>
        <p:spPr/>
        <p:txBody>
          <a:bodyPr/>
          <a:lstStyle/>
          <a:p>
            <a:fld id="{6C25CA7E-141C-4369-A796-73C622250649}" type="slidenum">
              <a:rPr kumimoji="1" lang="ja-JP" altLang="en-US" smtClean="0"/>
              <a:t>26</a:t>
            </a:fld>
            <a:endParaRPr kumimoji="1" lang="ja-JP" altLang="en-US"/>
          </a:p>
        </p:txBody>
      </p:sp>
    </p:spTree>
    <p:extLst>
      <p:ext uri="{BB962C8B-B14F-4D97-AF65-F5344CB8AC3E}">
        <p14:creationId xmlns:p14="http://schemas.microsoft.com/office/powerpoint/2010/main" val="186456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8E50E1-10D4-4E7F-8689-FE34AD94C012}"/>
              </a:ext>
            </a:extLst>
          </p:cNvPr>
          <p:cNvSpPr>
            <a:spLocks noGrp="1"/>
          </p:cNvSpPr>
          <p:nvPr>
            <p:ph type="title"/>
          </p:nvPr>
        </p:nvSpPr>
        <p:spPr>
          <a:xfrm>
            <a:off x="457200" y="354137"/>
            <a:ext cx="8229600" cy="562074"/>
          </a:xfrm>
        </p:spPr>
        <p:txBody>
          <a:bodyPr>
            <a:noAutofit/>
          </a:bodyPr>
          <a:lstStyle/>
          <a:p>
            <a:r>
              <a:rPr lang="en-US" altLang="ja-JP" sz="4000" dirty="0"/>
              <a:t>Ⅰ</a:t>
            </a:r>
            <a:r>
              <a:rPr lang="ja-JP" altLang="en-US" sz="4000" dirty="0"/>
              <a:t>．</a:t>
            </a:r>
            <a:r>
              <a:rPr kumimoji="1" lang="ja-JP" altLang="en-US" sz="4000" dirty="0"/>
              <a:t>日本の生活保障システムの特徴</a:t>
            </a:r>
            <a:endParaRPr kumimoji="1" lang="ja-JP" altLang="en-US" sz="3200" dirty="0"/>
          </a:p>
        </p:txBody>
      </p:sp>
      <p:sp>
        <p:nvSpPr>
          <p:cNvPr id="3" name="コンテンツ プレースホルダー 2">
            <a:extLst>
              <a:ext uri="{FF2B5EF4-FFF2-40B4-BE49-F238E27FC236}">
                <a16:creationId xmlns:a16="http://schemas.microsoft.com/office/drawing/2014/main" id="{785E045F-6655-4FB3-9482-0AEEDE777494}"/>
              </a:ext>
            </a:extLst>
          </p:cNvPr>
          <p:cNvSpPr>
            <a:spLocks noGrp="1"/>
          </p:cNvSpPr>
          <p:nvPr>
            <p:ph idx="1"/>
          </p:nvPr>
        </p:nvSpPr>
        <p:spPr>
          <a:xfrm>
            <a:off x="107504" y="1196752"/>
            <a:ext cx="9036496" cy="5949280"/>
          </a:xfrm>
        </p:spPr>
        <p:txBody>
          <a:bodyPr>
            <a:normAutofit fontScale="85000" lnSpcReduction="10000"/>
          </a:bodyPr>
          <a:lstStyle/>
          <a:p>
            <a:r>
              <a:rPr kumimoji="1" lang="ja-JP" altLang="en-US" dirty="0"/>
              <a:t>生活保障システム：税・社会保障、雇用</a:t>
            </a:r>
            <a:r>
              <a:rPr lang="ja-JP" altLang="en-US" dirty="0"/>
              <a:t>システム等の接合</a:t>
            </a:r>
            <a:endParaRPr lang="en-US" altLang="ja-JP" dirty="0"/>
          </a:p>
          <a:p>
            <a:r>
              <a:rPr kumimoji="1" lang="ja-JP" altLang="en-US" dirty="0"/>
              <a:t>日本では「</a:t>
            </a:r>
            <a:r>
              <a:rPr lang="ja-JP" altLang="en-US" dirty="0"/>
              <a:t>男性稼ぎ主＝専業主婦」を標準とする世帯単位</a:t>
            </a:r>
            <a:endParaRPr lang="en-US" altLang="ja-JP" dirty="0"/>
          </a:p>
          <a:p>
            <a:pPr marL="0" indent="0">
              <a:buNone/>
            </a:pPr>
            <a:r>
              <a:rPr kumimoji="1" lang="ja-JP" altLang="en-US" dirty="0"/>
              <a:t>　　男性には長期安定雇用・年功賃金→妻子を扶養と想定</a:t>
            </a:r>
            <a:endParaRPr kumimoji="1" lang="en-US" altLang="ja-JP" dirty="0"/>
          </a:p>
          <a:p>
            <a:pPr marL="0" indent="0">
              <a:buNone/>
            </a:pPr>
            <a:r>
              <a:rPr lang="ja-JP" altLang="en-US" dirty="0"/>
              <a:t>　　　</a:t>
            </a:r>
            <a:r>
              <a:rPr lang="ja-JP" altLang="en-US" sz="2800" dirty="0">
                <a:solidFill>
                  <a:srgbClr val="FF0000"/>
                </a:solidFill>
              </a:rPr>
              <a:t>（しかし、正社員でも稼ぎ主になれない男性が増えてきた）</a:t>
            </a:r>
            <a:endParaRPr kumimoji="1" lang="en-US" altLang="ja-JP" sz="2800" dirty="0">
              <a:solidFill>
                <a:srgbClr val="FF0000"/>
              </a:solidFill>
            </a:endParaRPr>
          </a:p>
          <a:p>
            <a:pPr marL="0" indent="0">
              <a:buNone/>
            </a:pPr>
            <a:r>
              <a:rPr lang="ja-JP" altLang="en-US" dirty="0"/>
              <a:t>　　女性が家事・育児・介護などを担うと想定　　　　　　　　　　　　　　</a:t>
            </a:r>
            <a:endParaRPr lang="en-US" altLang="ja-JP" sz="2800" dirty="0">
              <a:solidFill>
                <a:srgbClr val="FF0000"/>
              </a:solidFill>
            </a:endParaRPr>
          </a:p>
          <a:p>
            <a:r>
              <a:rPr lang="ja-JP" altLang="en-US" dirty="0"/>
              <a:t>税・社会保障制度が「男性稼ぎ主」を優遇</a:t>
            </a:r>
            <a:endParaRPr lang="en-US" altLang="ja-JP" dirty="0"/>
          </a:p>
          <a:p>
            <a:pPr marL="0" indent="0">
              <a:buNone/>
            </a:pPr>
            <a:r>
              <a:rPr lang="ja-JP" altLang="en-US" dirty="0"/>
              <a:t>　　現役世代への現金給付（児童手当など）が貧弱、主婦が育　</a:t>
            </a:r>
            <a:endParaRPr lang="en-US" altLang="ja-JP" dirty="0"/>
          </a:p>
          <a:p>
            <a:pPr marL="0" indent="0">
              <a:buNone/>
            </a:pPr>
            <a:r>
              <a:rPr lang="ja-JP" altLang="en-US" dirty="0"/>
              <a:t>　　　児・介護をするはずなので、社会サービス給付が薄い</a:t>
            </a:r>
            <a:endParaRPr lang="en-US" altLang="ja-JP" dirty="0"/>
          </a:p>
          <a:p>
            <a:r>
              <a:rPr lang="ja-JP" altLang="en-US" dirty="0"/>
              <a:t>貧困率が高く、</a:t>
            </a:r>
            <a:r>
              <a:rPr lang="ja-JP" altLang="en-US" dirty="0">
                <a:solidFill>
                  <a:srgbClr val="FF0000"/>
                </a:solidFill>
              </a:rPr>
              <a:t>就業貧困・共稼ぎ貧困</a:t>
            </a:r>
            <a:r>
              <a:rPr lang="ja-JP" altLang="en-US" dirty="0"/>
              <a:t>という特徴</a:t>
            </a:r>
            <a:endParaRPr lang="en-US" altLang="ja-JP" dirty="0"/>
          </a:p>
          <a:p>
            <a:pPr marL="0" indent="0">
              <a:buNone/>
            </a:pPr>
            <a:r>
              <a:rPr lang="ja-JP" altLang="en-US" dirty="0"/>
              <a:t>　　働くシングルマザーの貧困率は</a:t>
            </a:r>
            <a:r>
              <a:rPr lang="en-US" altLang="ja-JP" dirty="0"/>
              <a:t>OECD</a:t>
            </a:r>
            <a:r>
              <a:rPr lang="ja-JP" altLang="en-US" dirty="0"/>
              <a:t>諸国で最悪　　　　　</a:t>
            </a:r>
            <a:r>
              <a:rPr kumimoji="1" lang="ja-JP" altLang="en-US" sz="2800" dirty="0"/>
              <a:t>　</a:t>
            </a:r>
            <a:endParaRPr kumimoji="1" lang="en-US" altLang="ja-JP" sz="2800" dirty="0"/>
          </a:p>
          <a:p>
            <a:r>
              <a:rPr lang="ja-JP" altLang="en-US" sz="3300" dirty="0"/>
              <a:t>子どもを育てること、女性が働くことに、税・社会保障が「罰」を科している。</a:t>
            </a:r>
            <a:r>
              <a:rPr kumimoji="1" lang="ja-JP" altLang="en-US" sz="3300" dirty="0"/>
              <a:t>人口減少社会として超不合理。</a:t>
            </a:r>
            <a:endParaRPr kumimoji="1" lang="ja-JP" altLang="en-US" dirty="0"/>
          </a:p>
        </p:txBody>
      </p:sp>
      <p:sp>
        <p:nvSpPr>
          <p:cNvPr id="4" name="スライド番号プレースホルダー 3">
            <a:extLst>
              <a:ext uri="{FF2B5EF4-FFF2-40B4-BE49-F238E27FC236}">
                <a16:creationId xmlns:a16="http://schemas.microsoft.com/office/drawing/2014/main" id="{FBE9FA20-FA23-40B0-ABE3-34C8664DC646}"/>
              </a:ext>
            </a:extLst>
          </p:cNvPr>
          <p:cNvSpPr>
            <a:spLocks noGrp="1"/>
          </p:cNvSpPr>
          <p:nvPr>
            <p:ph type="sldNum" sz="quarter" idx="12"/>
          </p:nvPr>
        </p:nvSpPr>
        <p:spPr/>
        <p:txBody>
          <a:bodyPr/>
          <a:lstStyle/>
          <a:p>
            <a:fld id="{6C25CA7E-141C-4369-A796-73C622250649}" type="slidenum">
              <a:rPr kumimoji="1" lang="ja-JP" altLang="en-US" smtClean="0"/>
              <a:t>3</a:t>
            </a:fld>
            <a:endParaRPr kumimoji="1" lang="ja-JP" altLang="en-US" dirty="0"/>
          </a:p>
        </p:txBody>
      </p:sp>
    </p:spTree>
    <p:extLst>
      <p:ext uri="{BB962C8B-B14F-4D97-AF65-F5344CB8AC3E}">
        <p14:creationId xmlns:p14="http://schemas.microsoft.com/office/powerpoint/2010/main" val="212773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07540B-ED3E-47A5-83DE-F1507DF81E4A}"/>
              </a:ext>
            </a:extLst>
          </p:cNvPr>
          <p:cNvSpPr>
            <a:spLocks noGrp="1"/>
          </p:cNvSpPr>
          <p:nvPr>
            <p:ph type="title"/>
          </p:nvPr>
        </p:nvSpPr>
        <p:spPr>
          <a:xfrm>
            <a:off x="224850" y="161073"/>
            <a:ext cx="8640960" cy="746759"/>
          </a:xfrm>
        </p:spPr>
        <p:txBody>
          <a:bodyPr>
            <a:normAutofit fontScale="90000"/>
          </a:bodyPr>
          <a:lstStyle/>
          <a:p>
            <a:pPr algn="ctr"/>
            <a:r>
              <a:rPr lang="en-US" altLang="ja-JP" dirty="0"/>
              <a:t>Ⅰ</a:t>
            </a:r>
            <a:r>
              <a:rPr kumimoji="1" lang="ja-JP" altLang="en-US" dirty="0"/>
              <a:t>．日本の生活保障システムの特徴</a:t>
            </a:r>
            <a:endParaRPr lang="ja-JP" altLang="en-US" sz="3600" dirty="0"/>
          </a:p>
        </p:txBody>
      </p:sp>
      <p:sp>
        <p:nvSpPr>
          <p:cNvPr id="3" name="コンテンツ プレースホルダー 2">
            <a:extLst>
              <a:ext uri="{FF2B5EF4-FFF2-40B4-BE49-F238E27FC236}">
                <a16:creationId xmlns:a16="http://schemas.microsoft.com/office/drawing/2014/main" id="{33198EA9-F7E1-4866-AED2-58FBA92D909B}"/>
              </a:ext>
            </a:extLst>
          </p:cNvPr>
          <p:cNvSpPr>
            <a:spLocks noGrp="1"/>
          </p:cNvSpPr>
          <p:nvPr>
            <p:ph idx="1"/>
          </p:nvPr>
        </p:nvSpPr>
        <p:spPr>
          <a:xfrm>
            <a:off x="-41900" y="836712"/>
            <a:ext cx="9197340" cy="5575775"/>
          </a:xfrm>
        </p:spPr>
        <p:txBody>
          <a:bodyPr>
            <a:noAutofit/>
          </a:bodyPr>
          <a:lstStyle/>
          <a:p>
            <a:r>
              <a:rPr lang="ja-JP" altLang="en-US" sz="2800" dirty="0"/>
              <a:t>コロナ以前に、</a:t>
            </a:r>
            <a:r>
              <a:rPr kumimoji="1" lang="ja-JP" altLang="en-US" sz="2800" dirty="0"/>
              <a:t>税・社会保障制度が低所得者を冷遇し、共稼ぎ世帯やひとり親の貧困をかえって深めていた。</a:t>
            </a:r>
            <a:endParaRPr kumimoji="1" lang="en-US" altLang="ja-JP" sz="2800" dirty="0"/>
          </a:p>
          <a:p>
            <a:r>
              <a:rPr lang="ja-JP" altLang="en-US" sz="2800" dirty="0"/>
              <a:t>コロナ禍で、疫学的に効果がない一斉休校（</a:t>
            </a:r>
            <a:r>
              <a:rPr lang="en-US" altLang="ja-JP" sz="2800" dirty="0"/>
              <a:t>Fukumoto et al. 2021)</a:t>
            </a:r>
            <a:r>
              <a:rPr lang="ja-JP" altLang="en-US" sz="2800" dirty="0"/>
              <a:t>、闇雲な外出自粛→ひとり親や共稼ぎ世帯の稼得活動を困難に。失職・休業や所得低下は、子育て女性に集中（周</a:t>
            </a:r>
            <a:r>
              <a:rPr lang="en-US" altLang="ja-JP" sz="2800" dirty="0"/>
              <a:t>2020a; </a:t>
            </a:r>
            <a:r>
              <a:rPr lang="ja-JP" altLang="en-US" sz="2800" dirty="0"/>
              <a:t>周</a:t>
            </a:r>
            <a:r>
              <a:rPr lang="en-US" altLang="ja-JP" sz="2800" dirty="0"/>
              <a:t>2020</a:t>
            </a:r>
            <a:r>
              <a:rPr lang="ja-JP" altLang="en-US" sz="2800" dirty="0"/>
              <a:t>ｂ））。</a:t>
            </a:r>
            <a:endParaRPr lang="en-US" altLang="ja-JP" sz="2800" dirty="0"/>
          </a:p>
          <a:p>
            <a:r>
              <a:rPr kumimoji="1" lang="ja-JP" altLang="en-US" sz="2800" dirty="0"/>
              <a:t>検査と保護（治療）により、経済活動はかなり維持できる。</a:t>
            </a:r>
            <a:endParaRPr kumimoji="1" lang="en-US" altLang="ja-JP" sz="2800" dirty="0"/>
          </a:p>
          <a:p>
            <a:r>
              <a:rPr lang="ja-JP" altLang="en-US" sz="2800" dirty="0"/>
              <a:t>にもかかわらず、日本の</a:t>
            </a:r>
            <a:r>
              <a:rPr lang="en-US" altLang="ja-JP" sz="2800" dirty="0"/>
              <a:t>PCR</a:t>
            </a:r>
            <a:r>
              <a:rPr lang="ja-JP" altLang="en-US" sz="2800" dirty="0"/>
              <a:t>検査数（人口対比）は７月</a:t>
            </a:r>
            <a:r>
              <a:rPr lang="en-US" altLang="ja-JP" sz="2800" dirty="0"/>
              <a:t>26</a:t>
            </a:r>
            <a:r>
              <a:rPr lang="ja-JP" altLang="en-US" sz="2800" dirty="0"/>
              <a:t>日に世界</a:t>
            </a:r>
            <a:r>
              <a:rPr lang="en-US" altLang="ja-JP" sz="2800" dirty="0"/>
              <a:t>222</a:t>
            </a:r>
            <a:r>
              <a:rPr lang="ja-JP" altLang="en-US" sz="2800" dirty="0"/>
              <a:t>の国・領域で</a:t>
            </a:r>
            <a:r>
              <a:rPr lang="en-US" altLang="ja-JP" sz="2800" dirty="0"/>
              <a:t>143</a:t>
            </a:r>
            <a:r>
              <a:rPr lang="ja-JP" altLang="en-US" sz="2800" dirty="0"/>
              <a:t>位（</a:t>
            </a:r>
            <a:r>
              <a:rPr lang="en-US" altLang="ja-JP" sz="2800" dirty="0">
                <a:hlinkClick r:id="rId2"/>
              </a:rPr>
              <a:t>https://www.worldometers.info/coronavirus/#countries</a:t>
            </a:r>
            <a:r>
              <a:rPr lang="en-US" altLang="ja-JP" sz="2800" dirty="0"/>
              <a:t>)</a:t>
            </a:r>
          </a:p>
          <a:p>
            <a:r>
              <a:rPr lang="ja-JP" altLang="en-US" sz="2800" dirty="0"/>
              <a:t>なぜ検査しないか・できないか。</a:t>
            </a:r>
            <a:r>
              <a:rPr lang="en-US" altLang="ja-JP" sz="2800" dirty="0"/>
              <a:t>1990</a:t>
            </a:r>
            <a:r>
              <a:rPr lang="ja-JP" altLang="en-US" sz="2800" dirty="0"/>
              <a:t>年代後半から、保健医療体制が非感染症（生活習慣病）重視にシフト。感染症病床数・保健所数・保健所職員数・衛生研職員数を削減</a:t>
            </a:r>
            <a:endParaRPr kumimoji="1" lang="en-US" altLang="ja-JP" sz="2800" dirty="0"/>
          </a:p>
          <a:p>
            <a:pPr marL="0" indent="0">
              <a:buNone/>
            </a:pPr>
            <a:endParaRPr kumimoji="1" lang="ja-JP" altLang="en-US" sz="2800" dirty="0"/>
          </a:p>
        </p:txBody>
      </p:sp>
    </p:spTree>
    <p:extLst>
      <p:ext uri="{BB962C8B-B14F-4D97-AF65-F5344CB8AC3E}">
        <p14:creationId xmlns:p14="http://schemas.microsoft.com/office/powerpoint/2010/main" val="2514040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E428E3-CE4A-4945-9A2C-65ADC8199D8B}"/>
              </a:ext>
            </a:extLst>
          </p:cNvPr>
          <p:cNvSpPr>
            <a:spLocks noGrp="1"/>
          </p:cNvSpPr>
          <p:nvPr>
            <p:ph type="title"/>
          </p:nvPr>
        </p:nvSpPr>
        <p:spPr>
          <a:xfrm>
            <a:off x="143508" y="764704"/>
            <a:ext cx="8856984" cy="778098"/>
          </a:xfrm>
        </p:spPr>
        <p:txBody>
          <a:bodyPr>
            <a:normAutofit fontScale="90000"/>
          </a:bodyPr>
          <a:lstStyle/>
          <a:p>
            <a:r>
              <a:rPr lang="en-US" altLang="ja-JP" dirty="0"/>
              <a:t>Ⅱ</a:t>
            </a:r>
            <a:r>
              <a:rPr lang="ja-JP" altLang="en-US" dirty="0"/>
              <a:t>．コロナ以前から</a:t>
            </a:r>
            <a:r>
              <a:rPr lang="ja-JP" altLang="ja-JP" dirty="0"/>
              <a:t>惨憺たる</a:t>
            </a:r>
            <a:r>
              <a:rPr lang="ja-JP" altLang="en-US" dirty="0"/>
              <a:t>状況</a:t>
            </a:r>
            <a:br>
              <a:rPr lang="ja-JP" altLang="ja-JP" dirty="0"/>
            </a:br>
            <a:r>
              <a:rPr lang="ja-JP" altLang="ja-JP" sz="3600" dirty="0"/>
              <a:t>（１）</a:t>
            </a:r>
            <a:r>
              <a:rPr lang="ja-JP" altLang="en-US" sz="3600" dirty="0"/>
              <a:t>賃金上がらず、</a:t>
            </a:r>
            <a:r>
              <a:rPr lang="ja-JP" altLang="ja-JP" sz="3600" dirty="0"/>
              <a:t>政府が貧困を増幅</a:t>
            </a:r>
            <a:br>
              <a:rPr lang="en-US" altLang="ja-JP" sz="3600" dirty="0"/>
            </a:br>
            <a:r>
              <a:rPr lang="ja-JP" altLang="en-US" sz="3100" dirty="0"/>
              <a:t>図１　労働時間当たり雇用者報酬の推移</a:t>
            </a:r>
            <a:br>
              <a:rPr lang="en-US" altLang="ja-JP" sz="3100" dirty="0"/>
            </a:br>
            <a:r>
              <a:rPr lang="ja-JP" altLang="en-US" sz="2200" dirty="0"/>
              <a:t>注：</a:t>
            </a:r>
            <a:r>
              <a:rPr lang="en-US" altLang="ja-JP" sz="2200" dirty="0"/>
              <a:t>1995</a:t>
            </a:r>
            <a:r>
              <a:rPr lang="ja-JP" altLang="en-US" sz="2200" dirty="0"/>
              <a:t>年＝</a:t>
            </a:r>
            <a:r>
              <a:rPr lang="en-US" altLang="ja-JP" sz="2200" dirty="0"/>
              <a:t>100</a:t>
            </a:r>
            <a:r>
              <a:rPr lang="ja-JP" altLang="en-US" sz="2200" dirty="0"/>
              <a:t>とする指数。雇用者報酬には事業主の社会保険料負担を含む。</a:t>
            </a:r>
            <a:br>
              <a:rPr lang="en-US" altLang="ja-JP" sz="2200" dirty="0"/>
            </a:br>
            <a:r>
              <a:rPr lang="ja-JP" altLang="en-US" sz="2200" dirty="0"/>
              <a:t>出所：</a:t>
            </a:r>
            <a:r>
              <a:rPr lang="en-US" altLang="ja-JP" sz="2200" dirty="0" err="1"/>
              <a:t>OECD.Stat</a:t>
            </a:r>
            <a:r>
              <a:rPr lang="ja-JP" altLang="en-US" sz="2200" dirty="0"/>
              <a:t>　</a:t>
            </a:r>
            <a:r>
              <a:rPr lang="en-US" altLang="ja-JP" sz="2200" dirty="0"/>
              <a:t>Productivity</a:t>
            </a:r>
            <a:r>
              <a:rPr lang="ja-JP" altLang="en-US" sz="2200" dirty="0"/>
              <a:t>の数値より作成</a:t>
            </a:r>
            <a:endParaRPr kumimoji="1" lang="ja-JP" altLang="en-US" sz="2200" dirty="0"/>
          </a:p>
        </p:txBody>
      </p:sp>
      <p:sp>
        <p:nvSpPr>
          <p:cNvPr id="4" name="スライド番号プレースホルダー 3">
            <a:extLst>
              <a:ext uri="{FF2B5EF4-FFF2-40B4-BE49-F238E27FC236}">
                <a16:creationId xmlns:a16="http://schemas.microsoft.com/office/drawing/2014/main" id="{0C320328-0167-4F1C-99DB-534F2489779D}"/>
              </a:ext>
            </a:extLst>
          </p:cNvPr>
          <p:cNvSpPr>
            <a:spLocks noGrp="1"/>
          </p:cNvSpPr>
          <p:nvPr>
            <p:ph type="sldNum" sz="quarter" idx="12"/>
          </p:nvPr>
        </p:nvSpPr>
        <p:spPr/>
        <p:txBody>
          <a:bodyPr/>
          <a:lstStyle/>
          <a:p>
            <a:fld id="{6C25CA7E-141C-4369-A796-73C622250649}" type="slidenum">
              <a:rPr kumimoji="1" lang="ja-JP" altLang="en-US" smtClean="0"/>
              <a:t>5</a:t>
            </a:fld>
            <a:endParaRPr kumimoji="1" lang="ja-JP" altLang="en-US"/>
          </a:p>
        </p:txBody>
      </p:sp>
      <p:graphicFrame>
        <p:nvGraphicFramePr>
          <p:cNvPr id="5" name="コンテンツ プレースホルダー 4">
            <a:extLst>
              <a:ext uri="{FF2B5EF4-FFF2-40B4-BE49-F238E27FC236}">
                <a16:creationId xmlns:a16="http://schemas.microsoft.com/office/drawing/2014/main" id="{6CE727AB-E55F-40DC-BAA3-07FD38259783}"/>
              </a:ext>
            </a:extLst>
          </p:cNvPr>
          <p:cNvGraphicFramePr>
            <a:graphicFrameLocks noGrp="1"/>
          </p:cNvGraphicFramePr>
          <p:nvPr>
            <p:ph idx="1"/>
            <p:extLst>
              <p:ext uri="{D42A27DB-BD31-4B8C-83A1-F6EECF244321}">
                <p14:modId xmlns:p14="http://schemas.microsoft.com/office/powerpoint/2010/main" val="3682809084"/>
              </p:ext>
            </p:extLst>
          </p:nvPr>
        </p:nvGraphicFramePr>
        <p:xfrm>
          <a:off x="421196" y="2195512"/>
          <a:ext cx="8229600" cy="466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086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063110"/>
            <a:ext cx="9144000" cy="1143000"/>
          </a:xfrm>
        </p:spPr>
        <p:txBody>
          <a:bodyPr>
            <a:normAutofit fontScale="90000"/>
          </a:bodyPr>
          <a:lstStyle/>
          <a:p>
            <a:r>
              <a:rPr lang="en-US" altLang="ja-JP" dirty="0"/>
              <a:t>Ⅱ</a:t>
            </a:r>
            <a:r>
              <a:rPr lang="ja-JP" altLang="en-US" dirty="0"/>
              <a:t>．コロナ以前から</a:t>
            </a:r>
            <a:r>
              <a:rPr lang="ja-JP" altLang="ja-JP" dirty="0"/>
              <a:t>惨憺たる</a:t>
            </a:r>
            <a:r>
              <a:rPr lang="ja-JP" altLang="en-US" dirty="0"/>
              <a:t>状況</a:t>
            </a:r>
            <a:br>
              <a:rPr lang="ja-JP" altLang="ja-JP" dirty="0"/>
            </a:br>
            <a:r>
              <a:rPr lang="ja-JP" altLang="ja-JP" sz="3600" dirty="0"/>
              <a:t>（１）</a:t>
            </a:r>
            <a:r>
              <a:rPr lang="ja-JP" altLang="en-US" sz="3600" dirty="0"/>
              <a:t>賃金上がらず、</a:t>
            </a:r>
            <a:r>
              <a:rPr lang="ja-JP" altLang="ja-JP" sz="3600" dirty="0"/>
              <a:t>政府が貧困を増幅</a:t>
            </a:r>
            <a:br>
              <a:rPr lang="en-US" altLang="ja-JP" sz="3600" dirty="0"/>
            </a:br>
            <a:r>
              <a:rPr lang="ja-JP" altLang="en-US" sz="3100" dirty="0"/>
              <a:t>図２　労働年齢人口にとっての貧困削減率、</a:t>
            </a:r>
            <a:r>
              <a:rPr lang="en-US" altLang="ja-JP" sz="3100" dirty="0"/>
              <a:t>2005</a:t>
            </a:r>
            <a:r>
              <a:rPr lang="ja-JP" altLang="en-US" sz="3100" dirty="0"/>
              <a:t>年</a:t>
            </a:r>
            <a:br>
              <a:rPr lang="en-US" altLang="ja-JP" sz="3100" dirty="0"/>
            </a:br>
            <a:br>
              <a:rPr lang="en-US" altLang="ja-JP" sz="3600" dirty="0"/>
            </a:br>
            <a:br>
              <a:rPr lang="ja-JP" altLang="ja-JP" sz="2200" dirty="0"/>
            </a:br>
            <a:br>
              <a:rPr lang="ja-JP" altLang="ja-JP" sz="3100" dirty="0"/>
            </a:br>
            <a:endParaRPr kumimoji="1" lang="ja-JP" altLang="en-US" sz="3100" dirty="0"/>
          </a:p>
        </p:txBody>
      </p:sp>
      <p:sp>
        <p:nvSpPr>
          <p:cNvPr id="3" name="スライド番号プレースホルダー 2"/>
          <p:cNvSpPr>
            <a:spLocks noGrp="1"/>
          </p:cNvSpPr>
          <p:nvPr>
            <p:ph type="sldNum" sz="quarter" idx="12"/>
          </p:nvPr>
        </p:nvSpPr>
        <p:spPr/>
        <p:txBody>
          <a:bodyPr/>
          <a:lstStyle/>
          <a:p>
            <a:fld id="{6C25CA7E-141C-4369-A796-73C622250649}" type="slidenum">
              <a:rPr kumimoji="1" lang="ja-JP" altLang="en-US" smtClean="0"/>
              <a:t>6</a:t>
            </a:fld>
            <a:endParaRPr kumimoji="1" lang="ja-JP" altLang="en-US"/>
          </a:p>
        </p:txBody>
      </p:sp>
      <p:sp>
        <p:nvSpPr>
          <p:cNvPr id="6" name="コンテンツ プレースホルダー 5">
            <a:extLst>
              <a:ext uri="{FF2B5EF4-FFF2-40B4-BE49-F238E27FC236}">
                <a16:creationId xmlns:a16="http://schemas.microsoft.com/office/drawing/2014/main" id="{F085EE67-6724-43BA-A35B-6489C8199A3E}"/>
              </a:ext>
            </a:extLst>
          </p:cNvPr>
          <p:cNvSpPr>
            <a:spLocks noGrp="1"/>
          </p:cNvSpPr>
          <p:nvPr>
            <p:ph idx="1"/>
          </p:nvPr>
        </p:nvSpPr>
        <p:spPr>
          <a:xfrm>
            <a:off x="107504" y="1600200"/>
            <a:ext cx="9036496" cy="4525963"/>
          </a:xfrm>
        </p:spPr>
        <p:txBody>
          <a:bodyPr>
            <a:normAutofit/>
          </a:bodyPr>
          <a:lstStyle/>
          <a:p>
            <a:pPr marL="0" indent="0">
              <a:buNone/>
            </a:pPr>
            <a:r>
              <a:rPr lang="ja-JP" altLang="en-US" sz="2400" dirty="0"/>
              <a:t>日本では現役世帯で成人が全員就業すると（共稼ぎ、ひとり人親、単身）、</a:t>
            </a:r>
            <a:r>
              <a:rPr lang="ja-JP" altLang="en-US" sz="2400" dirty="0">
                <a:solidFill>
                  <a:srgbClr val="FF0000"/>
                </a:solidFill>
              </a:rPr>
              <a:t>貧困削減率はマイナス</a:t>
            </a:r>
            <a:r>
              <a:rPr lang="ja-JP" altLang="en-US" sz="2400" dirty="0"/>
              <a:t>（</a:t>
            </a:r>
            <a:r>
              <a:rPr lang="en-US" altLang="ja-JP" sz="2400" dirty="0"/>
              <a:t>OECD</a:t>
            </a:r>
            <a:r>
              <a:rPr lang="ja-JP" altLang="en-US" sz="2400" dirty="0"/>
              <a:t>諸国で唯一）　</a:t>
            </a:r>
            <a:br>
              <a:rPr lang="ja-JP" altLang="en-US" sz="2400" dirty="0"/>
            </a:br>
            <a:r>
              <a:rPr lang="ja-JP" altLang="ja-JP" sz="2000" dirty="0"/>
              <a:t>出所：</a:t>
            </a:r>
            <a:r>
              <a:rPr lang="en-US" altLang="ja-JP" sz="2000" dirty="0"/>
              <a:t>OECD 2009: Figure 3-9</a:t>
            </a:r>
            <a:r>
              <a:rPr lang="ja-JP" altLang="en-US" sz="2000" dirty="0"/>
              <a:t>のデータより作成</a:t>
            </a:r>
            <a:br>
              <a:rPr lang="ja-JP" altLang="en-US" sz="2400" dirty="0"/>
            </a:br>
            <a:endParaRPr lang="ja-JP" altLang="en-US" sz="2400" dirty="0"/>
          </a:p>
        </p:txBody>
      </p:sp>
      <p:graphicFrame>
        <p:nvGraphicFramePr>
          <p:cNvPr id="7" name="コンテンツ プレースホルダー 5">
            <a:extLst>
              <a:ext uri="{FF2B5EF4-FFF2-40B4-BE49-F238E27FC236}">
                <a16:creationId xmlns:a16="http://schemas.microsoft.com/office/drawing/2014/main" id="{18F9E968-EC9E-4830-BD2C-FA52D1BF123C}"/>
              </a:ext>
            </a:extLst>
          </p:cNvPr>
          <p:cNvGraphicFramePr>
            <a:graphicFrameLocks/>
          </p:cNvGraphicFramePr>
          <p:nvPr>
            <p:extLst>
              <p:ext uri="{D42A27DB-BD31-4B8C-83A1-F6EECF244321}">
                <p14:modId xmlns:p14="http://schemas.microsoft.com/office/powerpoint/2010/main" val="2098752875"/>
              </p:ext>
            </p:extLst>
          </p:nvPr>
        </p:nvGraphicFramePr>
        <p:xfrm>
          <a:off x="107504" y="2321203"/>
          <a:ext cx="9036496"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楕円 3">
            <a:extLst>
              <a:ext uri="{FF2B5EF4-FFF2-40B4-BE49-F238E27FC236}">
                <a16:creationId xmlns:a16="http://schemas.microsoft.com/office/drawing/2014/main" id="{8886E811-7412-40F4-946D-6AC000BC5C6B}"/>
              </a:ext>
            </a:extLst>
          </p:cNvPr>
          <p:cNvSpPr/>
          <p:nvPr/>
        </p:nvSpPr>
        <p:spPr>
          <a:xfrm>
            <a:off x="539552" y="4894946"/>
            <a:ext cx="28803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101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6672"/>
            <a:ext cx="9144000" cy="1143000"/>
          </a:xfrm>
        </p:spPr>
        <p:txBody>
          <a:bodyPr>
            <a:noAutofit/>
          </a:bodyPr>
          <a:lstStyle/>
          <a:p>
            <a:pPr algn="l"/>
            <a:br>
              <a:rPr kumimoji="1" lang="en-US" altLang="ja-JP" sz="3200" dirty="0">
                <a:solidFill>
                  <a:srgbClr val="FF0000"/>
                </a:solidFill>
              </a:rPr>
            </a:br>
            <a:br>
              <a:rPr kumimoji="1" lang="en-US" altLang="ja-JP" sz="3200" dirty="0">
                <a:solidFill>
                  <a:srgbClr val="FF0000"/>
                </a:solidFill>
              </a:rPr>
            </a:br>
            <a:r>
              <a:rPr lang="ja-JP" altLang="en-US" sz="3200" dirty="0"/>
              <a:t>相対的貧困基準（</a:t>
            </a:r>
            <a:r>
              <a:rPr lang="ja-JP" altLang="en-US" sz="2800" dirty="0"/>
              <a:t>等価可処分所得の中央値の</a:t>
            </a:r>
            <a:r>
              <a:rPr lang="en-US" altLang="ja-JP" sz="2800" dirty="0"/>
              <a:t>50%</a:t>
            </a:r>
            <a:r>
              <a:rPr lang="ja-JP" altLang="en-US" sz="2800" dirty="0"/>
              <a:t>未満）</a:t>
            </a:r>
            <a:br>
              <a:rPr lang="en-US" altLang="ja-JP" sz="2800" dirty="0"/>
            </a:br>
            <a:r>
              <a:rPr lang="ja-JP" altLang="en-US" sz="3200" dirty="0"/>
              <a:t>：その人口比率は官民の制度・慣行</a:t>
            </a:r>
            <a:r>
              <a:rPr kumimoji="1" lang="ja-JP" altLang="en-US" sz="3200" dirty="0"/>
              <a:t>の総合成果</a:t>
            </a:r>
            <a:br>
              <a:rPr kumimoji="1" lang="en-US" altLang="ja-JP" sz="3200" dirty="0"/>
            </a:br>
            <a:r>
              <a:rPr kumimoji="1" lang="ja-JP" altLang="en-US" sz="3200" dirty="0"/>
              <a:t>　　</a:t>
            </a:r>
            <a:r>
              <a:rPr kumimoji="1" lang="ja-JP" altLang="en-US" sz="2800" dirty="0"/>
              <a:t>可処分所得</a:t>
            </a:r>
            <a:r>
              <a:rPr lang="ja-JP" altLang="en-US" sz="2800" dirty="0"/>
              <a:t>レベルの基準で、</a:t>
            </a:r>
            <a:r>
              <a:rPr kumimoji="1" lang="ja-JP" altLang="en-US" sz="2800" dirty="0"/>
              <a:t>当初所得でも計測し</a:t>
            </a:r>
            <a:br>
              <a:rPr kumimoji="1" lang="en-US" altLang="ja-JP" sz="2800" dirty="0"/>
            </a:br>
            <a:r>
              <a:rPr kumimoji="1" lang="ja-JP" altLang="en-US" sz="2800" dirty="0"/>
              <a:t>　　所得再分配の“ビフォー・アフター”の近似値を取る</a:t>
            </a:r>
            <a:br>
              <a:rPr kumimoji="1" lang="en-US" altLang="ja-JP" sz="3200" dirty="0"/>
            </a:br>
            <a:r>
              <a:rPr kumimoji="1" lang="ja-JP" altLang="en-US" sz="3200" dirty="0"/>
              <a:t>日本の特徴：アフター（</a:t>
            </a:r>
            <a:r>
              <a:rPr lang="ja-JP" altLang="en-US" sz="3200" dirty="0"/>
              <a:t>所得再分配後）のほうが高い</a:t>
            </a:r>
            <a:br>
              <a:rPr lang="en-US" altLang="ja-JP" sz="3200" dirty="0"/>
            </a:br>
            <a:r>
              <a:rPr lang="ja-JP" altLang="en-US" sz="3200" dirty="0"/>
              <a:t>　　＝</a:t>
            </a:r>
            <a:r>
              <a:rPr lang="ja-JP" altLang="en-US" sz="3200" dirty="0">
                <a:solidFill>
                  <a:srgbClr val="FF0000"/>
                </a:solidFill>
              </a:rPr>
              <a:t>貧困削減率がマイナス</a:t>
            </a:r>
            <a:r>
              <a:rPr lang="ja-JP" altLang="en-US" sz="3200" dirty="0"/>
              <a:t>、という人口区分がある</a:t>
            </a:r>
            <a:endParaRPr kumimoji="1" lang="ja-JP" altLang="en-US" sz="3200" dirty="0">
              <a:solidFill>
                <a:srgbClr val="FF0000"/>
              </a:solidFill>
            </a:endParaRPr>
          </a:p>
        </p:txBody>
      </p:sp>
      <p:sp>
        <p:nvSpPr>
          <p:cNvPr id="3" name="コンテンツ プレースホルダー 2"/>
          <p:cNvSpPr>
            <a:spLocks noGrp="1"/>
          </p:cNvSpPr>
          <p:nvPr>
            <p:ph idx="1"/>
          </p:nvPr>
        </p:nvSpPr>
        <p:spPr>
          <a:xfrm>
            <a:off x="107504" y="2996952"/>
            <a:ext cx="8933728" cy="3744416"/>
          </a:xfrm>
        </p:spPr>
        <p:txBody>
          <a:bodyPr>
            <a:normAutofit fontScale="92500" lnSpcReduction="10000"/>
          </a:bodyPr>
          <a:lstStyle/>
          <a:p>
            <a:r>
              <a:rPr kumimoji="1" lang="ja-JP" altLang="en-US" sz="2800" dirty="0"/>
              <a:t>国民生活基礎調査で、子どもについて</a:t>
            </a:r>
            <a:r>
              <a:rPr kumimoji="1" lang="en-US" altLang="ja-JP" sz="2800" dirty="0"/>
              <a:t>1985‐2009</a:t>
            </a:r>
            <a:r>
              <a:rPr kumimoji="1" lang="ja-JP" altLang="en-US" sz="2800" dirty="0"/>
              <a:t>年（阿部</a:t>
            </a:r>
            <a:r>
              <a:rPr kumimoji="1" lang="en-US" altLang="ja-JP" sz="2800" dirty="0"/>
              <a:t>2006</a:t>
            </a:r>
            <a:r>
              <a:rPr lang="ja-JP" altLang="en-US" sz="2800" dirty="0"/>
              <a:t>；阿部</a:t>
            </a:r>
            <a:r>
              <a:rPr lang="en-US" altLang="ja-JP" sz="2800" dirty="0"/>
              <a:t>2014</a:t>
            </a:r>
            <a:r>
              <a:rPr lang="ja-JP" altLang="en-US" sz="2800" dirty="0"/>
              <a:t>）、 ０－２歳児と</a:t>
            </a:r>
            <a:r>
              <a:rPr lang="en-US" altLang="ja-JP" sz="2800" dirty="0"/>
              <a:t>3</a:t>
            </a:r>
            <a:r>
              <a:rPr lang="ja-JP" altLang="en-US" sz="2800" dirty="0"/>
              <a:t>－</a:t>
            </a:r>
            <a:r>
              <a:rPr lang="en-US" altLang="ja-JP" sz="2800" dirty="0"/>
              <a:t>5</a:t>
            </a:r>
            <a:r>
              <a:rPr lang="ja-JP" altLang="en-US" sz="2800" dirty="0"/>
              <a:t>歳児について</a:t>
            </a:r>
            <a:r>
              <a:rPr lang="en-US" altLang="ja-JP" sz="2800" dirty="0"/>
              <a:t>2015</a:t>
            </a:r>
            <a:r>
              <a:rPr lang="ja-JP" altLang="en-US" sz="2800" dirty="0"/>
              <a:t>年（阿部</a:t>
            </a:r>
            <a:r>
              <a:rPr lang="en-US" altLang="ja-JP" sz="2800" dirty="0"/>
              <a:t>2019</a:t>
            </a:r>
            <a:r>
              <a:rPr lang="ja-JP" altLang="en-US" sz="2800" dirty="0"/>
              <a:t>）</a:t>
            </a:r>
            <a:endParaRPr lang="en-US" altLang="ja-JP" sz="2800" dirty="0"/>
          </a:p>
          <a:p>
            <a:r>
              <a:rPr kumimoji="1" lang="ja-JP" altLang="en-US" sz="2800" dirty="0"/>
              <a:t>国民生活基礎調査で、</a:t>
            </a:r>
            <a:r>
              <a:rPr kumimoji="1" lang="en-US" altLang="ja-JP" sz="2800" dirty="0"/>
              <a:t>2005</a:t>
            </a:r>
            <a:r>
              <a:rPr kumimoji="1" lang="ja-JP" altLang="en-US" sz="2800" dirty="0"/>
              <a:t>年頃の成人が全員就業する労働年齢世帯（共稼ぎ、就業するひとり親、就業する単身者）（</a:t>
            </a:r>
            <a:r>
              <a:rPr kumimoji="1" lang="en-US" altLang="ja-JP" sz="2800" dirty="0"/>
              <a:t>OECD2009</a:t>
            </a:r>
            <a:r>
              <a:rPr kumimoji="1" lang="ja-JP" altLang="en-US" sz="2800" dirty="0"/>
              <a:t>：</a:t>
            </a:r>
            <a:r>
              <a:rPr kumimoji="1" lang="en-US" altLang="ja-JP" sz="2800" dirty="0"/>
              <a:t>Figure</a:t>
            </a:r>
            <a:r>
              <a:rPr lang="ja-JP" altLang="en-US" sz="2800" dirty="0"/>
              <a:t> </a:t>
            </a:r>
            <a:r>
              <a:rPr lang="en-US" altLang="ja-JP" sz="2800" dirty="0"/>
              <a:t>3.9)</a:t>
            </a:r>
            <a:r>
              <a:rPr lang="ja-JP" altLang="en-US" sz="2800" dirty="0"/>
              <a:t>　スライド４</a:t>
            </a:r>
            <a:endParaRPr lang="en-US" altLang="ja-JP" sz="2800" dirty="0"/>
          </a:p>
          <a:p>
            <a:r>
              <a:rPr lang="ja-JP" altLang="en-US" sz="2800" dirty="0"/>
              <a:t>日本家計パネル調査で、</a:t>
            </a:r>
            <a:r>
              <a:rPr lang="en-US" altLang="ja-JP" sz="2800" dirty="0"/>
              <a:t>2009</a:t>
            </a:r>
            <a:r>
              <a:rPr lang="ja-JP" altLang="en-US" sz="2800" dirty="0"/>
              <a:t>年の就業者全般（駒村ほか</a:t>
            </a:r>
            <a:r>
              <a:rPr lang="en-US" altLang="ja-JP" sz="2800" dirty="0"/>
              <a:t>2010</a:t>
            </a:r>
            <a:r>
              <a:rPr lang="ja-JP" altLang="en-US" sz="2800" dirty="0"/>
              <a:t>）。社会保険料負担の問題。</a:t>
            </a:r>
            <a:endParaRPr lang="en-US" altLang="ja-JP" sz="2800" dirty="0"/>
          </a:p>
          <a:p>
            <a:pPr marL="0" indent="0">
              <a:buNone/>
            </a:pPr>
            <a:r>
              <a:rPr lang="ja-JP" altLang="en-US" sz="3500" dirty="0">
                <a:solidFill>
                  <a:srgbClr val="FF0000"/>
                </a:solidFill>
              </a:rPr>
              <a:t>これは諸国に例を見ない</a:t>
            </a:r>
            <a:endParaRPr lang="en-US" altLang="ja-JP" sz="35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68F6E3C-C02E-4A5B-9FC2-0D1717F90653}" type="slidenum">
              <a:rPr kumimoji="1" lang="ja-JP" altLang="en-US" smtClean="0"/>
              <a:t>7</a:t>
            </a:fld>
            <a:endParaRPr kumimoji="1" lang="ja-JP" altLang="en-US"/>
          </a:p>
        </p:txBody>
      </p:sp>
    </p:spTree>
    <p:extLst>
      <p:ext uri="{BB962C8B-B14F-4D97-AF65-F5344CB8AC3E}">
        <p14:creationId xmlns:p14="http://schemas.microsoft.com/office/powerpoint/2010/main" val="250569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18" y="836712"/>
            <a:ext cx="9005628" cy="792088"/>
          </a:xfrm>
        </p:spPr>
        <p:txBody>
          <a:bodyPr>
            <a:normAutofit fontScale="90000"/>
          </a:bodyPr>
          <a:lstStyle/>
          <a:p>
            <a:r>
              <a:rPr lang="ja-JP" altLang="en-US" sz="3100" dirty="0"/>
              <a:t>図３　子</a:t>
            </a:r>
            <a:r>
              <a:rPr lang="ja-JP" altLang="ja-JP" sz="3100" dirty="0"/>
              <a:t>どもがいる世帯の人口の貧困率、</a:t>
            </a:r>
            <a:br>
              <a:rPr lang="en-US" altLang="ja-JP" sz="3100" dirty="0"/>
            </a:br>
            <a:r>
              <a:rPr lang="ja-JP" altLang="ja-JP" sz="3100" dirty="0"/>
              <a:t>成人の数と就業状態別、</a:t>
            </a:r>
            <a:r>
              <a:rPr lang="en-US" altLang="ja-JP" sz="3100" dirty="0"/>
              <a:t>2012</a:t>
            </a:r>
            <a:r>
              <a:rPr lang="ja-JP" altLang="ja-JP" sz="3100" dirty="0"/>
              <a:t>年頃</a:t>
            </a:r>
            <a:br>
              <a:rPr lang="en-US" altLang="ja-JP" sz="3100" dirty="0"/>
            </a:br>
            <a:r>
              <a:rPr lang="ja-JP" altLang="ja-JP" sz="2000" dirty="0"/>
              <a:t>出所：</a:t>
            </a:r>
            <a:r>
              <a:rPr lang="en-US" altLang="ja-JP" sz="2000" dirty="0"/>
              <a:t>OECD Family Database: CO2.2</a:t>
            </a:r>
            <a:r>
              <a:rPr lang="ja-JP" altLang="ja-JP" sz="2000" dirty="0"/>
              <a:t>（</a:t>
            </a:r>
            <a:r>
              <a:rPr lang="en-US" altLang="ja-JP" sz="2000" dirty="0"/>
              <a:t>http://www.oecd.org/els/family/database.htm</a:t>
            </a:r>
            <a:r>
              <a:rPr lang="ja-JP" altLang="ja-JP" sz="2000" dirty="0"/>
              <a:t>）より作成</a:t>
            </a:r>
            <a:br>
              <a:rPr lang="en-US" altLang="ja-JP" sz="2000" dirty="0"/>
            </a:br>
            <a:r>
              <a:rPr lang="ja-JP" altLang="en-US" sz="2700" dirty="0">
                <a:solidFill>
                  <a:srgbClr val="FF0000"/>
                </a:solidFill>
              </a:rPr>
              <a:t>就業するひとり親の貧困率は、</a:t>
            </a:r>
            <a:r>
              <a:rPr lang="en-US" altLang="ja-JP" sz="2700" dirty="0">
                <a:solidFill>
                  <a:srgbClr val="FF0000"/>
                </a:solidFill>
              </a:rPr>
              <a:t>OECD+</a:t>
            </a:r>
            <a:r>
              <a:rPr lang="ja-JP" altLang="en-US" sz="2700" dirty="0">
                <a:solidFill>
                  <a:srgbClr val="FF0000"/>
                </a:solidFill>
              </a:rPr>
              <a:t>インド・中国で日本が最悪</a:t>
            </a:r>
            <a:br>
              <a:rPr lang="en-US" altLang="ja-JP" sz="2700" dirty="0">
                <a:solidFill>
                  <a:srgbClr val="FF0000"/>
                </a:solidFill>
              </a:rPr>
            </a:br>
            <a:r>
              <a:rPr lang="ja-JP" altLang="en-US" sz="2700" dirty="0">
                <a:solidFill>
                  <a:srgbClr val="FF0000"/>
                </a:solidFill>
              </a:rPr>
              <a:t>女性が働くことや子育てに、「罰」が科されているような状況</a:t>
            </a:r>
            <a:br>
              <a:rPr lang="ja-JP" altLang="ja-JP" sz="2700" dirty="0">
                <a:solidFill>
                  <a:srgbClr val="FF0000"/>
                </a:solidFill>
              </a:rPr>
            </a:br>
            <a:endParaRPr kumimoji="1" lang="ja-JP" altLang="en-US" sz="2700" dirty="0">
              <a:solidFill>
                <a:srgbClr val="FF0000"/>
              </a:solidFill>
            </a:endParaRPr>
          </a:p>
        </p:txBody>
      </p:sp>
      <p:graphicFrame>
        <p:nvGraphicFramePr>
          <p:cNvPr id="4" name="コンテンツ プレースホルダー 3"/>
          <p:cNvGraphicFramePr>
            <a:graphicFrameLocks noGrp="1"/>
          </p:cNvGraphicFramePr>
          <p:nvPr>
            <p:ph idx="1"/>
          </p:nvPr>
        </p:nvGraphicFramePr>
        <p:xfrm>
          <a:off x="107504" y="2132856"/>
          <a:ext cx="8856984" cy="4725144"/>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p:cNvSpPr>
            <a:spLocks noGrp="1"/>
          </p:cNvSpPr>
          <p:nvPr>
            <p:ph type="sldNum" sz="quarter" idx="12"/>
          </p:nvPr>
        </p:nvSpPr>
        <p:spPr/>
        <p:txBody>
          <a:bodyPr/>
          <a:lstStyle/>
          <a:p>
            <a:fld id="{D68F6E3C-C02E-4A5B-9FC2-0D1717F90653}" type="slidenum">
              <a:rPr kumimoji="1" lang="ja-JP" altLang="en-US" smtClean="0"/>
              <a:t>8</a:t>
            </a:fld>
            <a:endParaRPr kumimoji="1" lang="ja-JP" altLang="en-US"/>
          </a:p>
        </p:txBody>
      </p:sp>
      <p:sp>
        <p:nvSpPr>
          <p:cNvPr id="3" name="楕円 2">
            <a:extLst>
              <a:ext uri="{FF2B5EF4-FFF2-40B4-BE49-F238E27FC236}">
                <a16:creationId xmlns:a16="http://schemas.microsoft.com/office/drawing/2014/main" id="{DE2E3789-F402-47AB-A65E-3F6BDF55106F}"/>
              </a:ext>
            </a:extLst>
          </p:cNvPr>
          <p:cNvSpPr/>
          <p:nvPr/>
        </p:nvSpPr>
        <p:spPr>
          <a:xfrm>
            <a:off x="7596336" y="3573017"/>
            <a:ext cx="288032" cy="264680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5461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08720"/>
            <a:ext cx="9036496" cy="1143000"/>
          </a:xfrm>
        </p:spPr>
        <p:txBody>
          <a:bodyPr>
            <a:normAutofit fontScale="90000"/>
          </a:bodyPr>
          <a:lstStyle/>
          <a:p>
            <a:r>
              <a:rPr lang="ja-JP" altLang="ja-JP" sz="3600" dirty="0"/>
              <a:t>（２）</a:t>
            </a:r>
            <a:r>
              <a:rPr lang="ja-JP" altLang="en-US" sz="3600" dirty="0"/>
              <a:t>日本</a:t>
            </a:r>
            <a:r>
              <a:rPr lang="ja-JP" altLang="ja-JP" sz="3600" dirty="0"/>
              <a:t>政府の課税努力は世界で最低レベル</a:t>
            </a:r>
            <a:br>
              <a:rPr lang="en-US" altLang="ja-JP" sz="3600" dirty="0"/>
            </a:br>
            <a:r>
              <a:rPr lang="ja-JP" altLang="ja-JP" sz="3100" dirty="0"/>
              <a:t>課税努力</a:t>
            </a:r>
            <a:r>
              <a:rPr lang="ja-JP" altLang="en-US" sz="3100" dirty="0"/>
              <a:t>：</a:t>
            </a:r>
            <a:r>
              <a:rPr lang="ja-JP" altLang="ja-JP" sz="3100" dirty="0"/>
              <a:t>課税能力にたいする実際の税収の比率</a:t>
            </a:r>
            <a:br>
              <a:rPr lang="en-US" altLang="ja-JP" sz="3100" dirty="0"/>
            </a:br>
            <a:r>
              <a:rPr lang="ja-JP" altLang="en-US" sz="3100" dirty="0"/>
              <a:t>（潜在的）課税能力：</a:t>
            </a:r>
            <a:r>
              <a:rPr lang="ja-JP" altLang="ja-JP" sz="3100" dirty="0"/>
              <a:t>合理的に調達できる税収の上限</a:t>
            </a:r>
            <a:br>
              <a:rPr lang="en-US" altLang="ja-JP" sz="3600" dirty="0"/>
            </a:br>
            <a:r>
              <a:rPr lang="ja-JP" altLang="en-US" sz="3100" dirty="0"/>
              <a:t>図４　</a:t>
            </a:r>
            <a:r>
              <a:rPr lang="en-US" altLang="ja-JP" sz="3100" dirty="0"/>
              <a:t>2009</a:t>
            </a:r>
            <a:r>
              <a:rPr lang="ja-JP" altLang="ja-JP" sz="3100" dirty="0"/>
              <a:t>年前後の課</a:t>
            </a:r>
            <a:r>
              <a:rPr lang="ja-JP" altLang="en-US" sz="3100" dirty="0"/>
              <a:t>税努力</a:t>
            </a:r>
            <a:br>
              <a:rPr lang="en-US" altLang="ja-JP" sz="3100" dirty="0"/>
            </a:br>
            <a:r>
              <a:rPr lang="ja-JP" altLang="en-US" sz="2200" dirty="0"/>
              <a:t>出所：</a:t>
            </a:r>
            <a:r>
              <a:rPr lang="en-US" altLang="ja-JP" sz="2200" dirty="0"/>
              <a:t>Langford and </a:t>
            </a:r>
            <a:r>
              <a:rPr lang="en-US" altLang="ja-JP" sz="2200" dirty="0" err="1"/>
              <a:t>Ohlenburg</a:t>
            </a:r>
            <a:r>
              <a:rPr lang="en-US" altLang="ja-JP" sz="2200" dirty="0"/>
              <a:t> 2015: Table 3</a:t>
            </a:r>
            <a:r>
              <a:rPr lang="ja-JP" altLang="ja-JP" sz="2200" dirty="0"/>
              <a:t>より作成</a:t>
            </a:r>
            <a:br>
              <a:rPr lang="ja-JP" altLang="ja-JP" sz="2200" dirty="0"/>
            </a:br>
            <a:br>
              <a:rPr lang="ja-JP" altLang="ja-JP" sz="2200" dirty="0"/>
            </a:br>
            <a:endParaRPr kumimoji="1" lang="ja-JP" altLang="en-US" sz="2200" dirty="0"/>
          </a:p>
        </p:txBody>
      </p:sp>
      <p:sp>
        <p:nvSpPr>
          <p:cNvPr id="3" name="スライド番号プレースホルダー 2"/>
          <p:cNvSpPr>
            <a:spLocks noGrp="1"/>
          </p:cNvSpPr>
          <p:nvPr>
            <p:ph type="sldNum" sz="quarter" idx="12"/>
          </p:nvPr>
        </p:nvSpPr>
        <p:spPr/>
        <p:txBody>
          <a:bodyPr/>
          <a:lstStyle/>
          <a:p>
            <a:fld id="{6C25CA7E-141C-4369-A796-73C622250649}" type="slidenum">
              <a:rPr kumimoji="1" lang="ja-JP" altLang="en-US" smtClean="0"/>
              <a:t>9</a:t>
            </a:fld>
            <a:endParaRPr kumimoji="1" lang="ja-JP" altLang="en-US"/>
          </a:p>
        </p:txBody>
      </p:sp>
      <p:graphicFrame>
        <p:nvGraphicFramePr>
          <p:cNvPr id="8" name="コンテンツ プレースホルダー 10">
            <a:extLst>
              <a:ext uri="{FF2B5EF4-FFF2-40B4-BE49-F238E27FC236}">
                <a16:creationId xmlns:a16="http://schemas.microsoft.com/office/drawing/2014/main" id="{775F34F1-A3CD-4BD1-8AF6-C291AED4D913}"/>
              </a:ext>
            </a:extLst>
          </p:cNvPr>
          <p:cNvGraphicFramePr>
            <a:graphicFrameLocks noGrp="1"/>
          </p:cNvGraphicFramePr>
          <p:nvPr>
            <p:ph idx="1"/>
            <p:extLst>
              <p:ext uri="{D42A27DB-BD31-4B8C-83A1-F6EECF244321}">
                <p14:modId xmlns:p14="http://schemas.microsoft.com/office/powerpoint/2010/main" val="3774027259"/>
              </p:ext>
            </p:extLst>
          </p:nvPr>
        </p:nvGraphicFramePr>
        <p:xfrm>
          <a:off x="251520" y="2195512"/>
          <a:ext cx="8784976"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楕円 3">
            <a:extLst>
              <a:ext uri="{FF2B5EF4-FFF2-40B4-BE49-F238E27FC236}">
                <a16:creationId xmlns:a16="http://schemas.microsoft.com/office/drawing/2014/main" id="{3ECF54D1-B666-4E3F-B562-34C0802C34FC}"/>
              </a:ext>
            </a:extLst>
          </p:cNvPr>
          <p:cNvSpPr/>
          <p:nvPr/>
        </p:nvSpPr>
        <p:spPr>
          <a:xfrm>
            <a:off x="755576" y="4797152"/>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91295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44842</TotalTime>
  <Words>3601</Words>
  <Application>Microsoft Office PowerPoint</Application>
  <PresentationFormat>画面に合わせる (4:3)</PresentationFormat>
  <Paragraphs>167</Paragraphs>
  <Slides>26</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26</vt:i4>
      </vt:variant>
    </vt:vector>
  </HeadingPairs>
  <TitlesOfParts>
    <vt:vector size="30" baseType="lpstr">
      <vt:lpstr>ＭＳ Ｐゴシック</vt:lpstr>
      <vt:lpstr>Arial</vt:lpstr>
      <vt:lpstr>Calibri</vt:lpstr>
      <vt:lpstr>Office ​​テーマ</vt:lpstr>
      <vt:lpstr>2021年７月31日 安全保障関連法に反対する学者の会 × Choose Life Project  ハルマゲドン日本?!のオリンピック  いのちと暮らしの危機 </vt:lpstr>
      <vt:lpstr>目次</vt:lpstr>
      <vt:lpstr>Ⅰ．日本の生活保障システムの特徴</vt:lpstr>
      <vt:lpstr>Ⅰ．日本の生活保障システムの特徴</vt:lpstr>
      <vt:lpstr>Ⅱ．コロナ以前から惨憺たる状況 （１）賃金上がらず、政府が貧困を増幅 図１　労働時間当たり雇用者報酬の推移 注：1995年＝100とする指数。雇用者報酬には事業主の社会保険料負担を含む。 出所：OECD.Stat　Productivityの数値より作成</vt:lpstr>
      <vt:lpstr>Ⅱ．コロナ以前から惨憺たる状況 （１）賃金上がらず、政府が貧困を増幅 図２　労働年齢人口にとっての貧困削減率、2005年    </vt:lpstr>
      <vt:lpstr>  相対的貧困基準（等価可処分所得の中央値の50%未満） ：その人口比率は官民の制度・慣行の総合成果 　　可処分所得レベルの基準で、当初所得でも計測し 　　所得再分配の“ビフォー・アフター”の近似値を取る 日本の特徴：アフター（所得再分配後）のほうが高い 　　＝貧困削減率がマイナス、という人口区分がある</vt:lpstr>
      <vt:lpstr>図３　子どもがいる世帯の人口の貧困率、 成人の数と就業状態別、2012年頃 出所：OECD Family Database: CO2.2（http://www.oecd.org/els/family/database.htm）より作成 就業するひとり親の貧困率は、OECD+インド・中国で日本が最悪 女性が働くことや子育てに、「罰」が科されているような状況 </vt:lpstr>
      <vt:lpstr>（２）日本政府の課税努力は世界で最低レベル 課税努力：課税能力にたいする実際の税収の比率 （潜在的）課税能力：合理的に調達できる税収の上限 図４　2009年前後の課税努力 出所：Langford and Ohlenburg 2015: Table 3より作成  </vt:lpstr>
      <vt:lpstr>　　　　　図５　種類別の税収（対ＧＤＰ比）出所：OECD.Statより作成 5-1　個人所得課税　　　　　　　　　　　　　5-2 法人所得課税 　累進性をもつ税収が低下し　　　　　　　　近年の日本では重くない 　主要国で最低レベルに　　　　　　　　　　　（1980年代後半には社会　　　　　　　　　　　　　　　　　　　　 　1980年代末から金持ち減税を連発　　　　保険料負担が軽かった）　　　　　　　　　　　　　　　　  </vt:lpstr>
      <vt:lpstr>図5-3　社会保障拠出                 　　　  図6　日本の種類別税収 日本とドイツの社会保障拠出は　　　　歳入全体として低所得者を　　　　　　　　　　　　　　　　 逆進的（図７）。フランスでは労使　　 冷遇する構造に。課税不正義　 の負担割合が１：２、スウェーデン　　というべき　　　　　　　　　　　　　　　　　　　　　　　　　　　 では保険料負担は税額控除される　　　　　　　　　　　　　　　　　　　　　　　　　　　　　　　　　　　　　　　　　</vt:lpstr>
      <vt:lpstr>図7　等価当初所得にたいする社会保険料拠出額の比率 （等価当初所得階級別）これも課税不正義ではないか 注：各階級の等価当初所得にたいする社会保険料拠出額の比率。3年ごとの調査で前年の数値を把握。世帯員単位の集計（等価所得の分析）は2001年分から。 50万円未満の階級で表示各年の比率は、110.4％、112.4％、135.1％、125.4%。 出所：厚生労働省『所得再分配調査』2004、2013、2016、2019より作成。</vt:lpstr>
      <vt:lpstr>Note: 各目標の達成度を示す。棒グラフが長いほど、2030年の目標（点線の円）に至る距離が短いことを示す。目標値は17の目標ごとにまとめられ、17目標は2030年課題の “5Ps” ごとにまとめられている (外側の円）。出所: OECD (2019): Fig. 2.35.  １．貧困撲滅 1-2 (相対的貧困):国内定義の数値を2030年　 　　までに半減 1-3 (最低所得給付の捕捉率) 1-4 (災害リスク削減戦略)  ３．保健医療 　感染症について弱く、途上国に焦点  ５．ジェンダー平等 5-1 (法的枠組) 5-2 (親密なパートナーによる女性・少女への 　　　暴力の被害率) 5-4 (無償労働時間のジェンダー格差) 5-5,6 (国会・地方議会の女性議員比率、管理 　　　　職の女性比率)  10．不平等削減 10-1 (所得分布の低いほうから40%の所得と 　　　　平均所得の相対的伸び率） 10-2 (相対的貧困) 10-3 (雇用者報酬の対GDP比) </vt:lpstr>
      <vt:lpstr>図8　SDGを達成するまでの距離、日本、ドイツ、韓国 出所：OECD 2019より作成 </vt:lpstr>
      <vt:lpstr>（４）保健医療に何が起こっていたか（大沢2020a） 図9　病院病床数合計と感染症病床数 出所：2017年までは社会保障統計年報各年版、以後は厚生労働省医療施設動態調査各年版および同調査2020年10月（10月1日）より作成 1998年に従来の伝染病予防法等を感染症予防法に改正（99年施行）。感染症病床と結核病床の削減が進んだ。精神病床は全病床の2割を維持。2014 年からの「地域医療構想」では、2019年9月に、424の公立・公的医療機関で「急性期の機能の見直し」が必要とされた。 　　　　その際に、感染症を勘案せず（厚労大臣2020年6月5日記者会見）。 </vt:lpstr>
      <vt:lpstr>　　　保健所法から地域保健法への改正（1994年度、全面施行97年度）  保健所の所管区域を広域化→統廃合を促す。市町村が保健センターを設置できる 　その前に国からの運営費交付金と補助金が順次一般財源化（94年に全額）。　 保健所職員総数は1989年から2016年までに6500人減少。ただし薬剤師・獣医師は約3600人増加（主として薬剤師）。いっぽう（准）看護師は減少。保健師は減っていないが非正規化（とくに女性、2018年の非正規比率は16%、男性は3.5%）。保健所で減少が大きいのは「その他」と診療放射線技師、臨床検査技師  出所：全国保健所長会資料　　　　　　出所：社会保障統計年報　第240表　  </vt:lpstr>
      <vt:lpstr>地方衛生研究所 都道府県・政令市・中核市等で設置、全国77か所</vt:lpstr>
      <vt:lpstr>新型インフルエンザ(A/H1N1)対策総括会議と 地域保健対策検討会（2010年7月－2012年3月）</vt:lpstr>
      <vt:lpstr>PowerPoint プレゼンテーション</vt:lpstr>
      <vt:lpstr>厚労省HP地域保健から、「住民組織活動を通じたソーシャル・キャピタル醸成・活用にかかる手引き」 厚労科研事業の成果物（研究代表者：大分県中部保健所所長 藤内修二）  社会関係資本と貧困・格差などに触れず、いまどき珍しいほどのジェンダー・ステレオタイプ。「密」を提案                     左表　「手引き」30頁　　　　　　　　　右表　「手引き」81頁</vt:lpstr>
      <vt:lpstr>Ⅲ.　コロナ禍への対応と若干の帰結 図12　パンデミックへの財政措置の規模 出所：IMF, Fiscal Monitor Database of Country Fiscal Measures in Response to the COVID-19 Pandemic (April 2021)、および日本の執行額につき財務省国庫歳入歳出状況より作成 一見、日本は世界最大級だが、総額の32％に当たる27兆円を使い残した。2020年度の3回の補正予算には「不要不急」または「有害」（Go toとか）なものが多かった？！ </vt:lpstr>
      <vt:lpstr>Ⅲ　コロナ禍への対応と若干の帰結</vt:lpstr>
      <vt:lpstr>Ⅲ　コロナ禍への対応と若干の帰結</vt:lpstr>
      <vt:lpstr>図13　決まって支給する給与の増減率、女性雇用者の非正規比率 注：調査産業計、5人以上事業所、就業形態計。きまって支給する給与には超過勤務手当を含み、賞与は含まない。出所：毎月勤労統計、各月確報の原票より作成  この間、男性雇用者の非正規比率は21－22％で変化なし。雇用量は女性の非正規で調節されている。女性の平均賃金の増加は（20年4月、21年3－4月）、非正規の減少も反映。</vt:lpstr>
      <vt:lpstr>参照文献</vt:lpstr>
      <vt:lpstr>参照文献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2019年10月13日 日本公法学会第84回総会第２部会  日本では、税・社会保障制度が 少子高齢化を促迫している</dc:title>
  <dc:creator>Windows ユーザー</dc:creator>
  <cp:lastModifiedBy>大沢 真理</cp:lastModifiedBy>
  <cp:revision>179</cp:revision>
  <dcterms:created xsi:type="dcterms:W3CDTF">2019-09-27T06:02:52Z</dcterms:created>
  <dcterms:modified xsi:type="dcterms:W3CDTF">2021-07-30T00:34:24Z</dcterms:modified>
</cp:coreProperties>
</file>